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19" d="100"/>
          <a:sy n="119" d="100"/>
        </p:scale>
        <p:origin x="39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6BF5A644-E600-4341-B22A-18AFBAE08810}"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309120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BF5A644-E600-4341-B22A-18AFBAE08810}"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4112291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BF5A644-E600-4341-B22A-18AFBAE08810}"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238371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BF5A644-E600-4341-B22A-18AFBAE08810}"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1569970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BF5A644-E600-4341-B22A-18AFBAE08810}"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388774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BF5A644-E600-4341-B22A-18AFBAE08810}"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48134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BF5A644-E600-4341-B22A-18AFBAE08810}" type="datetimeFigureOut">
              <a:rPr lang="fr-FR" smtClean="0"/>
              <a:t>29/10/2024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400203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BF5A644-E600-4341-B22A-18AFBAE08810}" type="datetimeFigureOut">
              <a:rPr lang="fr-FR" smtClean="0"/>
              <a:t>29/10/2024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395201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5A644-E600-4341-B22A-18AFBAE08810}" type="datetimeFigureOut">
              <a:rPr lang="fr-FR" smtClean="0"/>
              <a:t>29/10/2024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2613109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6BF5A644-E600-4341-B22A-18AFBAE08810}"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227151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6BF5A644-E600-4341-B22A-18AFBAE08810}"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DEEAEF8-FDE8-4116-9008-45B5F230BE72}" type="slidenum">
              <a:rPr lang="fr-FR" smtClean="0"/>
              <a:t>‹N°›</a:t>
            </a:fld>
            <a:endParaRPr lang="fr-FR"/>
          </a:p>
        </p:txBody>
      </p:sp>
    </p:spTree>
    <p:extLst>
      <p:ext uri="{BB962C8B-B14F-4D97-AF65-F5344CB8AC3E}">
        <p14:creationId xmlns:p14="http://schemas.microsoft.com/office/powerpoint/2010/main" val="74663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BF5A644-E600-4341-B22A-18AFBAE08810}" type="datetimeFigureOut">
              <a:rPr lang="fr-FR" smtClean="0"/>
              <a:t>29/10/2024</a:t>
            </a:fld>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DEEAEF8-FDE8-4116-9008-45B5F230BE72}" type="slidenum">
              <a:rPr lang="fr-FR" smtClean="0"/>
              <a:t>‹N°›</a:t>
            </a:fld>
            <a:endParaRPr lang="fr-FR"/>
          </a:p>
        </p:txBody>
      </p:sp>
    </p:spTree>
    <p:extLst>
      <p:ext uri="{BB962C8B-B14F-4D97-AF65-F5344CB8AC3E}">
        <p14:creationId xmlns:p14="http://schemas.microsoft.com/office/powerpoint/2010/main" val="9364900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58F818-500D-4638-AB54-22E573DF3BE1}"/>
              </a:ext>
            </a:extLst>
          </p:cNvPr>
          <p:cNvSpPr/>
          <p:nvPr/>
        </p:nvSpPr>
        <p:spPr>
          <a:xfrm>
            <a:off x="372635" y="841222"/>
            <a:ext cx="6355081" cy="7017306"/>
          </a:xfrm>
          <a:prstGeom prst="rect">
            <a:avLst/>
          </a:prstGeom>
        </p:spPr>
        <p:txBody>
          <a:bodyPr wrap="square">
            <a:spAutoFit/>
          </a:bodyPr>
          <a:lstStyle/>
          <a:p>
            <a:pPr algn="ctr"/>
            <a:r>
              <a:rPr lang="fr-FR" sz="2400" b="1" dirty="0">
                <a:solidFill>
                  <a:srgbClr val="FF0000"/>
                </a:solidFill>
              </a:rPr>
              <a:t>Conditions Générales de Vente </a:t>
            </a:r>
          </a:p>
          <a:p>
            <a:pPr algn="ctr"/>
            <a:r>
              <a:rPr lang="fr-FR" sz="2400" b="1" dirty="0">
                <a:solidFill>
                  <a:srgbClr val="FF0000"/>
                </a:solidFill>
              </a:rPr>
              <a:t>des Prestations de Formation</a:t>
            </a:r>
          </a:p>
          <a:p>
            <a:endParaRPr lang="fr-FR" sz="1400" dirty="0"/>
          </a:p>
          <a:p>
            <a:endParaRPr lang="fr-FR" sz="1400" dirty="0"/>
          </a:p>
          <a:p>
            <a:r>
              <a:rPr lang="fr-FR" sz="1200" dirty="0"/>
              <a:t>Par la société </a:t>
            </a:r>
            <a:r>
              <a:rPr lang="fr-FR" sz="1200" b="1" dirty="0"/>
              <a:t>NORIA RH </a:t>
            </a:r>
            <a:r>
              <a:rPr lang="fr-FR" sz="1200" dirty="0"/>
              <a:t>(Ci-après « les Conditions Générales de Vente), société anonyme à responsabilité limitée au capital de 32.000 Euros, dont le siège social est situé 30, rue Andrée Tamisé 33200 Bordeaux et dont le numéro d’identification est </a:t>
            </a:r>
            <a:r>
              <a:rPr lang="fr-FR" sz="1200" b="1" dirty="0">
                <a:latin typeface="Times New Roman" pitchFamily="18" charset="0"/>
                <a:cs typeface="Times New Roman" pitchFamily="18" charset="0"/>
              </a:rPr>
              <a:t>RCS Bordeaux </a:t>
            </a:r>
            <a:r>
              <a:rPr lang="fr-FR" sz="1200" b="1" dirty="0">
                <a:latin typeface="Times New Roman" pitchFamily="18" charset="0"/>
              </a:rPr>
              <a:t>500 440 680 00022</a:t>
            </a:r>
            <a:r>
              <a:rPr lang="fr-FR" sz="1200" dirty="0">
                <a:latin typeface="Times New Roman" pitchFamily="18" charset="0"/>
              </a:rPr>
              <a:t> (</a:t>
            </a:r>
            <a:r>
              <a:rPr lang="fr-FR" sz="1200" dirty="0"/>
              <a:t>Déclaration d’activité n° </a:t>
            </a:r>
            <a:r>
              <a:rPr lang="fr-FR" sz="1200" b="1" dirty="0">
                <a:latin typeface="Times New Roman" pitchFamily="18" charset="0"/>
                <a:cs typeface="Times New Roman" pitchFamily="18" charset="0"/>
              </a:rPr>
              <a:t>72330747733</a:t>
            </a:r>
            <a:r>
              <a:rPr lang="fr-FR" sz="1200" dirty="0"/>
              <a:t>)</a:t>
            </a:r>
          </a:p>
          <a:p>
            <a:endParaRPr lang="fr-FR" sz="1200" dirty="0"/>
          </a:p>
          <a:p>
            <a:r>
              <a:rPr lang="fr-FR" sz="1200" b="1" dirty="0">
                <a:solidFill>
                  <a:srgbClr val="FF0000"/>
                </a:solidFill>
              </a:rPr>
              <a:t>Article 1 : Prestations vendues</a:t>
            </a:r>
          </a:p>
          <a:p>
            <a:r>
              <a:rPr lang="fr-FR" sz="1200" dirty="0"/>
              <a:t>Les actions de formation dispensées par </a:t>
            </a:r>
            <a:r>
              <a:rPr lang="fr-FR" sz="1200" b="1" dirty="0"/>
              <a:t>NORIA RH </a:t>
            </a:r>
            <a:r>
              <a:rPr lang="fr-FR" sz="1200" dirty="0"/>
              <a:t>rentrent dans le cadre de la formation professionnelle et des dispositions de l’article L 6313-1 du Code du travail et sont donc réalisées conformément à un programme préétabli qui, en fonction d’objectifs déterminés, précise les moyens pédagogiques, les moyens techniques et d’encadrement mis en œuvre ainsi que les processus permettant de suivre son exécution et d’en apprécier les résultats.</a:t>
            </a:r>
          </a:p>
          <a:p>
            <a:endParaRPr lang="fr-FR" sz="1200" dirty="0"/>
          </a:p>
          <a:p>
            <a:r>
              <a:rPr lang="fr-FR" sz="1200" dirty="0"/>
              <a:t>Chaque formation dispensée par </a:t>
            </a:r>
            <a:r>
              <a:rPr lang="fr-FR" sz="1200" b="1" dirty="0"/>
              <a:t>NORIA RH </a:t>
            </a:r>
            <a:r>
              <a:rPr lang="fr-FR" sz="1200" dirty="0"/>
              <a:t>porte un numéro d’identification unique, une dénomination, un titre et un contenu.</a:t>
            </a:r>
          </a:p>
          <a:p>
            <a:endParaRPr lang="fr-FR" sz="1200" dirty="0"/>
          </a:p>
          <a:p>
            <a:r>
              <a:rPr lang="fr-FR" sz="1200" dirty="0"/>
              <a:t>La participation aux formations dispensées par </a:t>
            </a:r>
            <a:r>
              <a:rPr lang="fr-FR" sz="1200" b="1" dirty="0"/>
              <a:t>NORIA RH </a:t>
            </a:r>
            <a:r>
              <a:rPr lang="fr-FR" sz="1200" dirty="0"/>
              <a:t>implique de la part de LISI desdites prestations que LISI veille à ce que les participants inscrits possèdent bien les connaissances requises et/ou y répondent en termes de compétence pour pouvoir suivre les formations.</a:t>
            </a:r>
          </a:p>
          <a:p>
            <a:endParaRPr lang="fr-FR" sz="1200" dirty="0"/>
          </a:p>
          <a:p>
            <a:r>
              <a:rPr lang="fr-FR" sz="1200" dirty="0"/>
              <a:t>La vente des prestations de formation par</a:t>
            </a:r>
            <a:r>
              <a:rPr lang="fr-FR" sz="1200" b="1" dirty="0"/>
              <a:t> NORIA RH </a:t>
            </a:r>
            <a:r>
              <a:rPr lang="fr-FR" sz="1200" dirty="0"/>
              <a:t>est exclusivement réservée aux entreprises. Les prestations vendues concernent la formation « inter » et « intra » entreprises des personnels de tous niveaux dans le domaine de du management, de la communication et des techniques de vente.</a:t>
            </a:r>
          </a:p>
          <a:p>
            <a:endParaRPr lang="fr-FR" sz="1200" dirty="0"/>
          </a:p>
          <a:p>
            <a:pPr lvl="0"/>
            <a:r>
              <a:rPr lang="fr-FR" sz="1200" b="1" dirty="0">
                <a:solidFill>
                  <a:srgbClr val="FF0000"/>
                </a:solidFill>
              </a:rPr>
              <a:t>Article 2 : Application des conditions générales de vente de prestations de formation – Durée</a:t>
            </a:r>
          </a:p>
          <a:p>
            <a:pPr lvl="0"/>
            <a:r>
              <a:rPr lang="fr-FR" sz="1200" dirty="0">
                <a:solidFill>
                  <a:prstClr val="black"/>
                </a:solidFill>
              </a:rPr>
              <a:t>Les présentes Conditions Générales de Vente sont applicables à toute commande de formation passée par LISI auprès de </a:t>
            </a:r>
            <a:r>
              <a:rPr lang="fr-FR" sz="1200" b="1" dirty="0"/>
              <a:t>NORIA RH</a:t>
            </a:r>
            <a:r>
              <a:rPr lang="fr-FR" sz="1200" dirty="0">
                <a:solidFill>
                  <a:prstClr val="black"/>
                </a:solidFill>
              </a:rPr>
              <a:t>, que ce soit pour des formations « inter-entreprises » ou « intra-entreprise », ou des offres spéciales décrites ci-après.</a:t>
            </a:r>
          </a:p>
          <a:p>
            <a:endParaRPr lang="fr-FR" sz="1200" dirty="0"/>
          </a:p>
          <a:p>
            <a:endParaRPr lang="fr-FR" sz="1400" dirty="0"/>
          </a:p>
        </p:txBody>
      </p:sp>
      <p:sp>
        <p:nvSpPr>
          <p:cNvPr id="8" name="Text Box 4">
            <a:extLst>
              <a:ext uri="{FF2B5EF4-FFF2-40B4-BE49-F238E27FC236}">
                <a16:creationId xmlns:a16="http://schemas.microsoft.com/office/drawing/2014/main" id="{EBF8889A-6F73-441A-9207-299747DBA026}"/>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9" name="Line 82">
            <a:extLst>
              <a:ext uri="{FF2B5EF4-FFF2-40B4-BE49-F238E27FC236}">
                <a16:creationId xmlns:a16="http://schemas.microsoft.com/office/drawing/2014/main" id="{420B3F68-3C8D-4E5B-9C9E-B17DB35601E1}"/>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pic>
        <p:nvPicPr>
          <p:cNvPr id="2" name="Image 1">
            <a:extLst>
              <a:ext uri="{FF2B5EF4-FFF2-40B4-BE49-F238E27FC236}">
                <a16:creationId xmlns:a16="http://schemas.microsoft.com/office/drawing/2014/main" id="{00E479CD-87CE-9012-E6FC-9183F5B54E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7157" y="73099"/>
            <a:ext cx="823495" cy="559682"/>
          </a:xfrm>
          <a:prstGeom prst="rect">
            <a:avLst/>
          </a:prstGeom>
          <a:noFill/>
          <a:ln>
            <a:noFill/>
          </a:ln>
        </p:spPr>
      </p:pic>
      <p:pic>
        <p:nvPicPr>
          <p:cNvPr id="3" name="Image 2">
            <a:extLst>
              <a:ext uri="{FF2B5EF4-FFF2-40B4-BE49-F238E27FC236}">
                <a16:creationId xmlns:a16="http://schemas.microsoft.com/office/drawing/2014/main" id="{4FDB4DD4-F97C-24DE-FD7D-39BA1D9847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64988" y="118551"/>
            <a:ext cx="823495" cy="559682"/>
          </a:xfrm>
          <a:prstGeom prst="rect">
            <a:avLst/>
          </a:prstGeom>
          <a:noFill/>
          <a:ln>
            <a:noFill/>
          </a:ln>
        </p:spPr>
      </p:pic>
    </p:spTree>
    <p:extLst>
      <p:ext uri="{BB962C8B-B14F-4D97-AF65-F5344CB8AC3E}">
        <p14:creationId xmlns:p14="http://schemas.microsoft.com/office/powerpoint/2010/main" val="263777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551A318D-BF85-46C7-946E-BBE556F8B9E8}"/>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6" name="Line 82">
            <a:extLst>
              <a:ext uri="{FF2B5EF4-FFF2-40B4-BE49-F238E27FC236}">
                <a16:creationId xmlns:a16="http://schemas.microsoft.com/office/drawing/2014/main" id="{C239CD0A-98F8-484C-96E5-E2479EBC7E3D}"/>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7" name="ZoneTexte 6">
            <a:extLst>
              <a:ext uri="{FF2B5EF4-FFF2-40B4-BE49-F238E27FC236}">
                <a16:creationId xmlns:a16="http://schemas.microsoft.com/office/drawing/2014/main" id="{805E5ABC-7DD5-4BE0-B239-887EC2C1BB4D}"/>
              </a:ext>
            </a:extLst>
          </p:cNvPr>
          <p:cNvSpPr txBox="1"/>
          <p:nvPr/>
        </p:nvSpPr>
        <p:spPr>
          <a:xfrm>
            <a:off x="393577" y="932045"/>
            <a:ext cx="6217921" cy="7417415"/>
          </a:xfrm>
          <a:prstGeom prst="rect">
            <a:avLst/>
          </a:prstGeom>
          <a:noFill/>
        </p:spPr>
        <p:txBody>
          <a:bodyPr wrap="square" rtlCol="0">
            <a:spAutoFit/>
          </a:bodyPr>
          <a:lstStyle/>
          <a:p>
            <a:pPr lvl="0"/>
            <a:endParaRPr lang="fr-FR" sz="1400" dirty="0">
              <a:solidFill>
                <a:prstClr val="black"/>
              </a:solidFill>
            </a:endParaRPr>
          </a:p>
          <a:p>
            <a:pPr lvl="0"/>
            <a:r>
              <a:rPr lang="fr-FR" sz="1200" dirty="0">
                <a:solidFill>
                  <a:prstClr val="black"/>
                </a:solidFill>
              </a:rPr>
              <a:t>De même, le simple fait d’assister, en personne ou par l’un de ses préposés, à une séance de formation implique l’adhésion entière et sans réserve de LISI aux présentes Conditions Générales de Vente pour la durée des relations contractuelles liées aux formations. Ainsi, la passation de commande ou l’assistance à une séance de formation vaut acceptation expresse et sans réserve par LISI des présentes Conditions Générales de Vente, lesquelles prévaudront sur toutes autres conditions.</a:t>
            </a:r>
          </a:p>
          <a:p>
            <a:pPr lvl="0"/>
            <a:endParaRPr lang="fr-FR" sz="1200" dirty="0">
              <a:solidFill>
                <a:prstClr val="black"/>
              </a:solidFill>
            </a:endParaRPr>
          </a:p>
          <a:p>
            <a:pPr lvl="0"/>
            <a:r>
              <a:rPr lang="fr-FR" sz="1200" dirty="0">
                <a:solidFill>
                  <a:prstClr val="black"/>
                </a:solidFill>
              </a:rPr>
              <a:t>Celles-ci ne peuvent être modifiées que par un écrit signé par LISI et un responsable de </a:t>
            </a:r>
            <a:r>
              <a:rPr lang="fr-FR" sz="1200" b="1" dirty="0"/>
              <a:t>NORIA RH </a:t>
            </a:r>
            <a:r>
              <a:rPr lang="fr-FR" sz="1200" dirty="0">
                <a:solidFill>
                  <a:prstClr val="black"/>
                </a:solidFill>
              </a:rPr>
              <a:t>dûment habilité à cet effet.</a:t>
            </a:r>
          </a:p>
          <a:p>
            <a:pPr lvl="0"/>
            <a:endParaRPr lang="fr-FR" sz="1200" dirty="0">
              <a:solidFill>
                <a:prstClr val="black"/>
              </a:solidFill>
            </a:endParaRPr>
          </a:p>
          <a:p>
            <a:pPr lvl="0"/>
            <a:r>
              <a:rPr lang="fr-FR" sz="1200" dirty="0">
                <a:solidFill>
                  <a:prstClr val="black"/>
                </a:solidFill>
              </a:rPr>
              <a:t>Le fait que </a:t>
            </a:r>
            <a:r>
              <a:rPr lang="fr-FR" sz="1200" b="1" dirty="0"/>
              <a:t>NORIA RH </a:t>
            </a:r>
            <a:r>
              <a:rPr lang="fr-FR" sz="1200" dirty="0">
                <a:solidFill>
                  <a:prstClr val="black"/>
                </a:solidFill>
              </a:rPr>
              <a:t>ne se prévale pas à un moment donné de l’une quelconque des présentes Conditions Générales de Vente ne peut être interprété comme valant renonciation à se prévaloir ultérieurement de l’une quelconque desdites conditions.</a:t>
            </a:r>
          </a:p>
          <a:p>
            <a:pPr lvl="0"/>
            <a:endParaRPr lang="fr-FR" sz="1200" dirty="0">
              <a:solidFill>
                <a:prstClr val="black"/>
              </a:solidFill>
            </a:endParaRPr>
          </a:p>
          <a:p>
            <a:pPr lvl="0"/>
            <a:r>
              <a:rPr lang="fr-FR" sz="1200" b="1" dirty="0">
                <a:solidFill>
                  <a:srgbClr val="FF0000"/>
                </a:solidFill>
              </a:rPr>
              <a:t>Article 3 : Champ d’application</a:t>
            </a:r>
          </a:p>
          <a:p>
            <a:pPr lvl="0"/>
            <a:r>
              <a:rPr lang="fr-FR" sz="1200" dirty="0">
                <a:solidFill>
                  <a:prstClr val="black"/>
                </a:solidFill>
              </a:rPr>
              <a:t>Les présentes Conditions Générales de Vente s’appliquent à toutes les formations  « inter entreprise » proposées par </a:t>
            </a:r>
            <a:r>
              <a:rPr lang="fr-FR" sz="1200" b="1" dirty="0"/>
              <a:t>NORIA RH </a:t>
            </a:r>
            <a:r>
              <a:rPr lang="fr-FR" sz="1200" dirty="0">
                <a:solidFill>
                  <a:prstClr val="black"/>
                </a:solidFill>
              </a:rPr>
              <a:t>dans son catalogue en vigueur, ainsi qu’à toutes les formations « intra entreprise » définies pour LISI après validation conjointe sur le contenu, le format et la tarification proposée, par </a:t>
            </a:r>
            <a:r>
              <a:rPr lang="fr-FR" sz="1200" b="1" dirty="0"/>
              <a:t>NORIA RH </a:t>
            </a:r>
            <a:r>
              <a:rPr lang="fr-FR" sz="1200" dirty="0">
                <a:solidFill>
                  <a:prstClr val="black"/>
                </a:solidFill>
              </a:rPr>
              <a:t>et LISI.</a:t>
            </a:r>
          </a:p>
          <a:p>
            <a:pPr lvl="0"/>
            <a:endParaRPr lang="fr-FR" sz="1200" dirty="0">
              <a:solidFill>
                <a:prstClr val="black"/>
              </a:solidFill>
            </a:endParaRPr>
          </a:p>
          <a:p>
            <a:pPr lvl="0"/>
            <a:r>
              <a:rPr lang="fr-FR" sz="1200" b="1" dirty="0">
                <a:solidFill>
                  <a:srgbClr val="FF0000"/>
                </a:solidFill>
              </a:rPr>
              <a:t>Article 4 : Commande de la formation</a:t>
            </a:r>
          </a:p>
          <a:p>
            <a:pPr lvl="0"/>
            <a:r>
              <a:rPr lang="fr-FR" sz="1200" dirty="0">
                <a:solidFill>
                  <a:prstClr val="black"/>
                </a:solidFill>
              </a:rPr>
              <a:t>Pour être prise en compte par </a:t>
            </a:r>
            <a:r>
              <a:rPr lang="fr-FR" sz="1200" b="1" dirty="0"/>
              <a:t>NORIA RH</a:t>
            </a:r>
            <a:r>
              <a:rPr lang="fr-FR" sz="1200" dirty="0">
                <a:solidFill>
                  <a:prstClr val="black"/>
                </a:solidFill>
              </a:rPr>
              <a:t>, toute formation doit faire l’objet d’un bon de commande écrit et signé par LISI. Dès réception du bon de commande, </a:t>
            </a:r>
            <a:r>
              <a:rPr lang="fr-FR" sz="1200" b="1" dirty="0"/>
              <a:t>NORIA RH </a:t>
            </a:r>
            <a:r>
              <a:rPr lang="fr-FR" sz="1200" dirty="0">
                <a:solidFill>
                  <a:prstClr val="black"/>
                </a:solidFill>
              </a:rPr>
              <a:t>s’engage à traiter la commande dans les 5 jours.</a:t>
            </a:r>
          </a:p>
          <a:p>
            <a:pPr lvl="0"/>
            <a:endParaRPr lang="fr-FR" sz="1200" dirty="0">
              <a:solidFill>
                <a:prstClr val="black"/>
              </a:solidFill>
            </a:endParaRPr>
          </a:p>
          <a:p>
            <a:pPr lvl="0"/>
            <a:r>
              <a:rPr lang="fr-FR" sz="1200" b="1" dirty="0">
                <a:solidFill>
                  <a:srgbClr val="FF0000"/>
                </a:solidFill>
              </a:rPr>
              <a:t>Article 5 : Modification de la commande – Annulation ou report</a:t>
            </a:r>
          </a:p>
          <a:p>
            <a:pPr lvl="0"/>
            <a:r>
              <a:rPr lang="fr-FR" sz="1200" b="1" dirty="0"/>
              <a:t>NORIA RH </a:t>
            </a:r>
            <a:r>
              <a:rPr lang="fr-FR" sz="1200" dirty="0">
                <a:solidFill>
                  <a:prstClr val="black"/>
                </a:solidFill>
              </a:rPr>
              <a:t>se réserve le droit d’apporter à tout moment toute modification qu’elle juge utile à ses programmes et prestations de formation ainsi qu’au planning de ses formations. Elle se réserve le droit de modifier, sans avis préalable, les intervenants et de supprimer un ou plusieurs titres de sa gamme de formations.</a:t>
            </a:r>
          </a:p>
          <a:p>
            <a:pPr lvl="0"/>
            <a:endParaRPr lang="fr-FR" sz="1200" dirty="0">
              <a:solidFill>
                <a:prstClr val="black"/>
              </a:solidFill>
            </a:endParaRPr>
          </a:p>
          <a:p>
            <a:pPr lvl="0"/>
            <a:r>
              <a:rPr lang="fr-FR" sz="1200" dirty="0">
                <a:solidFill>
                  <a:prstClr val="black"/>
                </a:solidFill>
              </a:rPr>
              <a:t>En cas d’annulation pour quelque cause que ce soit (comme par exemple indisponibilité du formateur pour des raisons de maladie, nombre de participants insuffisant, conflits sociaux, conditions météorologiques) la (ou les) formation(s) commandée(s) sera(ont) reportée(s) à une date ultérieure sans dédommagement ni pénalité due à LISI.</a:t>
            </a:r>
          </a:p>
          <a:p>
            <a:pPr lvl="0"/>
            <a:endParaRPr lang="fr-FR" sz="1200" dirty="0">
              <a:solidFill>
                <a:prstClr val="black"/>
              </a:solidFill>
            </a:endParaRPr>
          </a:p>
          <a:p>
            <a:pPr lvl="0"/>
            <a:endParaRPr lang="fr-FR" sz="1200" dirty="0">
              <a:solidFill>
                <a:prstClr val="black"/>
              </a:solidFill>
            </a:endParaRPr>
          </a:p>
          <a:p>
            <a:endParaRPr lang="fr-FR" dirty="0"/>
          </a:p>
        </p:txBody>
      </p:sp>
    </p:spTree>
    <p:extLst>
      <p:ext uri="{BB962C8B-B14F-4D97-AF65-F5344CB8AC3E}">
        <p14:creationId xmlns:p14="http://schemas.microsoft.com/office/powerpoint/2010/main" val="29756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8981D1D7-6004-45D0-88C8-36453E74A1AE}"/>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6" name="Line 82">
            <a:extLst>
              <a:ext uri="{FF2B5EF4-FFF2-40B4-BE49-F238E27FC236}">
                <a16:creationId xmlns:a16="http://schemas.microsoft.com/office/drawing/2014/main" id="{47BA8946-17DD-47F3-94A6-589D35B24876}"/>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7" name="ZoneTexte 6">
            <a:extLst>
              <a:ext uri="{FF2B5EF4-FFF2-40B4-BE49-F238E27FC236}">
                <a16:creationId xmlns:a16="http://schemas.microsoft.com/office/drawing/2014/main" id="{18A048A3-7AD8-461F-8FA9-5B0EE85163B1}"/>
              </a:ext>
            </a:extLst>
          </p:cNvPr>
          <p:cNvSpPr txBox="1"/>
          <p:nvPr/>
        </p:nvSpPr>
        <p:spPr>
          <a:xfrm>
            <a:off x="281186" y="731379"/>
            <a:ext cx="6295627" cy="8186857"/>
          </a:xfrm>
          <a:prstGeom prst="rect">
            <a:avLst/>
          </a:prstGeom>
          <a:noFill/>
        </p:spPr>
        <p:txBody>
          <a:bodyPr wrap="square" rtlCol="0">
            <a:spAutoFit/>
          </a:bodyPr>
          <a:lstStyle/>
          <a:p>
            <a:pPr lvl="0"/>
            <a:endParaRPr lang="fr-FR" sz="1400" dirty="0">
              <a:solidFill>
                <a:prstClr val="black"/>
              </a:solidFill>
            </a:endParaRPr>
          </a:p>
          <a:p>
            <a:pPr lvl="0"/>
            <a:endParaRPr lang="fr-FR" sz="1400" dirty="0">
              <a:solidFill>
                <a:prstClr val="black"/>
              </a:solidFill>
            </a:endParaRPr>
          </a:p>
          <a:p>
            <a:pPr lvl="0"/>
            <a:r>
              <a:rPr lang="fr-FR" sz="1200" dirty="0">
                <a:solidFill>
                  <a:prstClr val="black"/>
                </a:solidFill>
              </a:rPr>
              <a:t>En cas de modification du programme ou du planning de la ou des formations, comme en cas d’annulation des formations, </a:t>
            </a:r>
            <a:r>
              <a:rPr lang="fr-FR" sz="1200" b="1" dirty="0"/>
              <a:t>NORIA RH </a:t>
            </a:r>
            <a:r>
              <a:rPr lang="fr-FR" sz="1200" dirty="0">
                <a:solidFill>
                  <a:prstClr val="black"/>
                </a:solidFill>
              </a:rPr>
              <a:t>s’engage à prévenir LISI ayant commandé ces formations, ou directement les participants à ces formations désignés par LISI préalablement inscrits 10 jours au moins avant le début de la ou des formations concernées. LISI et/ou les participants pourront choisir une nouvelle date dans le calendrier des formations proposées.</a:t>
            </a:r>
          </a:p>
          <a:p>
            <a:pPr lvl="0"/>
            <a:endParaRPr lang="fr-FR" sz="1200" dirty="0">
              <a:solidFill>
                <a:prstClr val="black"/>
              </a:solidFill>
            </a:endParaRPr>
          </a:p>
          <a:p>
            <a:pPr lvl="0"/>
            <a:r>
              <a:rPr lang="fr-FR" sz="1200" dirty="0">
                <a:solidFill>
                  <a:prstClr val="black"/>
                </a:solidFill>
              </a:rPr>
              <a:t>S’il souhaite annuler ou reporter sa participation à une ou plusieurs formations, LISI ne pourra le faire qu’en respectant scrupuleusement les conditions suivantes :</a:t>
            </a:r>
          </a:p>
          <a:p>
            <a:pPr lvl="0"/>
            <a:endParaRPr lang="fr-FR" sz="1200" dirty="0">
              <a:solidFill>
                <a:prstClr val="black"/>
              </a:solidFill>
            </a:endParaRPr>
          </a:p>
          <a:p>
            <a:pPr lvl="0"/>
            <a:r>
              <a:rPr lang="fr-FR" sz="1200" dirty="0">
                <a:solidFill>
                  <a:prstClr val="black"/>
                </a:solidFill>
              </a:rPr>
              <a:t>Toute annulation ou tout report d’inscription à une formation devra être signalée à </a:t>
            </a:r>
            <a:r>
              <a:rPr lang="fr-FR" sz="1200" b="1" dirty="0"/>
              <a:t>NORIA RH </a:t>
            </a:r>
            <a:r>
              <a:rPr lang="fr-FR" sz="1200" dirty="0">
                <a:solidFill>
                  <a:prstClr val="black"/>
                </a:solidFill>
              </a:rPr>
              <a:t>par LISI lui-même, et non par les participants désignés par LISI pour la ou les formations commandées, par téléphone ou par courriel et doit être confirmée par courrier recommandé avec AR adressé à l’adresse du siège de </a:t>
            </a:r>
            <a:r>
              <a:rPr lang="fr-FR" sz="1200" b="1" dirty="0"/>
              <a:t>NORIA RH</a:t>
            </a:r>
            <a:r>
              <a:rPr lang="fr-FR" sz="1200" dirty="0">
                <a:solidFill>
                  <a:prstClr val="black"/>
                </a:solidFill>
              </a:rPr>
              <a:t>.</a:t>
            </a:r>
          </a:p>
          <a:p>
            <a:pPr lvl="0"/>
            <a:endParaRPr lang="fr-FR" sz="1200" dirty="0">
              <a:solidFill>
                <a:prstClr val="black"/>
              </a:solidFill>
            </a:endParaRPr>
          </a:p>
          <a:p>
            <a:pPr lvl="0"/>
            <a:r>
              <a:rPr lang="fr-FR" sz="1200" dirty="0">
                <a:solidFill>
                  <a:prstClr val="black"/>
                </a:solidFill>
              </a:rPr>
              <a:t>Les conséquences financières des annulations et reports sont les suivantes :</a:t>
            </a:r>
          </a:p>
          <a:p>
            <a:pPr lvl="0"/>
            <a:endParaRPr lang="fr-FR" sz="1200" dirty="0">
              <a:solidFill>
                <a:prstClr val="black"/>
              </a:solidFill>
            </a:endParaRPr>
          </a:p>
          <a:p>
            <a:pPr lvl="0"/>
            <a:r>
              <a:rPr lang="fr-FR" sz="1200" dirty="0">
                <a:solidFill>
                  <a:prstClr val="black"/>
                </a:solidFill>
              </a:rPr>
              <a:t>Tout report ou toute annulation intervenant plus de 5 jours ouvrés avant la date du début de la formation, la date prise en compte étant la réception du courrier recommandé avec AR dont il est fait état ci-dessus, ne donne lieu à aucun frais d’annulation ;</a:t>
            </a:r>
          </a:p>
          <a:p>
            <a:pPr lvl="0"/>
            <a:r>
              <a:rPr lang="fr-FR" sz="1200" dirty="0">
                <a:solidFill>
                  <a:prstClr val="black"/>
                </a:solidFill>
              </a:rPr>
              <a:t>Tout report ou toute annulation intervenant entre 2 et 5 jours ouvrés avant la date du début de la formation, la date prise en compte étant la réception du courrier recommandé avec AR dont il est fait état ci-dessus, donne lieu à une facturation par </a:t>
            </a:r>
            <a:r>
              <a:rPr lang="fr-FR" sz="1200" b="1" dirty="0"/>
              <a:t>NORIA RH</a:t>
            </a:r>
            <a:r>
              <a:rPr lang="fr-FR" sz="1200" dirty="0">
                <a:solidFill>
                  <a:prstClr val="black"/>
                </a:solidFill>
              </a:rPr>
              <a:t> égale à 50 % du prix de la formation commandée par LISI à titre d’indemnité forfaitaire à la charge de LISI ;</a:t>
            </a:r>
          </a:p>
          <a:p>
            <a:pPr lvl="0"/>
            <a:r>
              <a:rPr lang="fr-FR" sz="1200" dirty="0">
                <a:solidFill>
                  <a:prstClr val="black"/>
                </a:solidFill>
              </a:rPr>
              <a:t>Toute formation annulée ou reportée la veille ou le jour même où elle débute sera due intégralement par LISI à</a:t>
            </a:r>
            <a:r>
              <a:rPr lang="fr-FR" sz="1200" b="1" dirty="0"/>
              <a:t> NORIA RH</a:t>
            </a:r>
            <a:r>
              <a:rPr lang="fr-FR" sz="1200" dirty="0">
                <a:solidFill>
                  <a:prstClr val="black"/>
                </a:solidFill>
              </a:rPr>
              <a:t> à titre d’Indemnité forfaitaire sur la base du prix catalogue ; Toute formation commencée sera due intégralement par LISI.</a:t>
            </a:r>
          </a:p>
          <a:p>
            <a:pPr lvl="0"/>
            <a:endParaRPr lang="fr-FR" sz="1200" dirty="0">
              <a:solidFill>
                <a:prstClr val="black"/>
              </a:solidFill>
            </a:endParaRPr>
          </a:p>
          <a:p>
            <a:pPr lvl="0"/>
            <a:r>
              <a:rPr lang="fr-FR" sz="1200" b="1" dirty="0">
                <a:solidFill>
                  <a:srgbClr val="FF0000"/>
                </a:solidFill>
              </a:rPr>
              <a:t>Article 6 : Prix</a:t>
            </a:r>
          </a:p>
          <a:p>
            <a:pPr lvl="0"/>
            <a:r>
              <a:rPr lang="fr-FR" sz="1200" dirty="0">
                <a:solidFill>
                  <a:prstClr val="black"/>
                </a:solidFill>
              </a:rPr>
              <a:t>Les prestations de formation sont facturées au prix en vigueur au moment de la confirmation de la commande de formation.</a:t>
            </a:r>
          </a:p>
          <a:p>
            <a:pPr lvl="0"/>
            <a:endParaRPr lang="fr-FR" sz="1200" dirty="0">
              <a:solidFill>
                <a:prstClr val="black"/>
              </a:solidFill>
            </a:endParaRPr>
          </a:p>
          <a:p>
            <a:pPr lvl="0"/>
            <a:r>
              <a:rPr lang="fr-FR" sz="1200" dirty="0">
                <a:solidFill>
                  <a:prstClr val="black"/>
                </a:solidFill>
              </a:rPr>
              <a:t>Le prix facturé par </a:t>
            </a:r>
            <a:r>
              <a:rPr lang="fr-FR" sz="1200" b="1" dirty="0"/>
              <a:t>NORIA RH</a:t>
            </a:r>
            <a:r>
              <a:rPr lang="fr-FR" sz="1200" dirty="0">
                <a:solidFill>
                  <a:prstClr val="black"/>
                </a:solidFill>
              </a:rPr>
              <a:t> inclut la fourniture de la prestation de formation conforme aux exigences de qualité de </a:t>
            </a:r>
            <a:r>
              <a:rPr lang="fr-FR" sz="1200" b="1" dirty="0"/>
              <a:t>NORIA RH</a:t>
            </a:r>
            <a:r>
              <a:rPr lang="fr-FR" sz="1200" b="1" dirty="0">
                <a:solidFill>
                  <a:prstClr val="black"/>
                </a:solidFill>
              </a:rPr>
              <a:t> </a:t>
            </a:r>
            <a:r>
              <a:rPr lang="fr-FR" sz="1200" dirty="0">
                <a:solidFill>
                  <a:prstClr val="black"/>
                </a:solidFill>
              </a:rPr>
              <a:t>(infrastructure de niveau, support de cours, moyens pédagogiques).</a:t>
            </a:r>
          </a:p>
          <a:p>
            <a:pPr lvl="0"/>
            <a:endParaRPr lang="fr-FR" sz="1200" dirty="0">
              <a:solidFill>
                <a:prstClr val="black"/>
              </a:solidFill>
            </a:endParaRPr>
          </a:p>
          <a:p>
            <a:pPr lvl="0"/>
            <a:r>
              <a:rPr lang="fr-FR" sz="1200" dirty="0">
                <a:solidFill>
                  <a:prstClr val="black"/>
                </a:solidFill>
              </a:rPr>
              <a:t>Les frais de repas, ainsi que les frais de déplacements et d’hébergement des participants à la formation ne sont pas inclus dans le prix de la prestation de formation.</a:t>
            </a:r>
          </a:p>
          <a:p>
            <a:pPr lvl="0"/>
            <a:endParaRPr lang="fr-FR" sz="1200" dirty="0">
              <a:solidFill>
                <a:prstClr val="black"/>
              </a:solidFill>
            </a:endParaRPr>
          </a:p>
          <a:p>
            <a:pPr lvl="0"/>
            <a:endParaRPr lang="fr-FR" sz="1200" dirty="0">
              <a:solidFill>
                <a:prstClr val="black"/>
              </a:solidFill>
            </a:endParaRPr>
          </a:p>
          <a:p>
            <a:pPr lvl="0"/>
            <a:endParaRPr lang="fr-FR" sz="1200" dirty="0">
              <a:solidFill>
                <a:prstClr val="black"/>
              </a:solidFill>
            </a:endParaRPr>
          </a:p>
          <a:p>
            <a:endParaRPr lang="fr-FR" dirty="0"/>
          </a:p>
        </p:txBody>
      </p:sp>
    </p:spTree>
    <p:extLst>
      <p:ext uri="{BB962C8B-B14F-4D97-AF65-F5344CB8AC3E}">
        <p14:creationId xmlns:p14="http://schemas.microsoft.com/office/powerpoint/2010/main" val="336070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0A13A95C-BF02-4CA5-8555-7371EDAFA068}"/>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6" name="Line 82">
            <a:extLst>
              <a:ext uri="{FF2B5EF4-FFF2-40B4-BE49-F238E27FC236}">
                <a16:creationId xmlns:a16="http://schemas.microsoft.com/office/drawing/2014/main" id="{10B377BE-3264-44F4-B975-D9E0B3E9291C}"/>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7" name="ZoneTexte 6">
            <a:extLst>
              <a:ext uri="{FF2B5EF4-FFF2-40B4-BE49-F238E27FC236}">
                <a16:creationId xmlns:a16="http://schemas.microsoft.com/office/drawing/2014/main" id="{A9624E49-44C9-497F-8B19-C81FA58A1C00}"/>
              </a:ext>
            </a:extLst>
          </p:cNvPr>
          <p:cNvSpPr txBox="1"/>
          <p:nvPr/>
        </p:nvSpPr>
        <p:spPr>
          <a:xfrm>
            <a:off x="193431" y="841222"/>
            <a:ext cx="6471138" cy="7632859"/>
          </a:xfrm>
          <a:prstGeom prst="rect">
            <a:avLst/>
          </a:prstGeom>
          <a:noFill/>
        </p:spPr>
        <p:txBody>
          <a:bodyPr wrap="square" rtlCol="0">
            <a:spAutoFit/>
          </a:bodyPr>
          <a:lstStyle/>
          <a:p>
            <a:pPr lvl="0"/>
            <a:endParaRPr lang="fr-FR" sz="1400" dirty="0">
              <a:solidFill>
                <a:prstClr val="black"/>
              </a:solidFill>
            </a:endParaRPr>
          </a:p>
          <a:p>
            <a:pPr lvl="0"/>
            <a:endParaRPr lang="fr-FR" sz="1400" dirty="0">
              <a:solidFill>
                <a:prstClr val="black"/>
              </a:solidFill>
            </a:endParaRPr>
          </a:p>
          <a:p>
            <a:pPr lvl="0"/>
            <a:r>
              <a:rPr lang="fr-FR" sz="1200" b="1" dirty="0">
                <a:solidFill>
                  <a:srgbClr val="FF0000"/>
                </a:solidFill>
              </a:rPr>
              <a:t>Article 7 : Facturation</a:t>
            </a:r>
          </a:p>
          <a:p>
            <a:pPr lvl="0"/>
            <a:r>
              <a:rPr lang="fr-FR" sz="1200" dirty="0">
                <a:solidFill>
                  <a:prstClr val="black"/>
                </a:solidFill>
              </a:rPr>
              <a:t>Une facture sera établie et remise à LISI par </a:t>
            </a:r>
            <a:r>
              <a:rPr lang="fr-FR" sz="1200" b="1" dirty="0"/>
              <a:t>NORIA RH</a:t>
            </a:r>
            <a:r>
              <a:rPr lang="fr-FR" sz="1200" b="1" dirty="0">
                <a:solidFill>
                  <a:prstClr val="black"/>
                </a:solidFill>
              </a:rPr>
              <a:t> </a:t>
            </a:r>
            <a:r>
              <a:rPr lang="fr-FR" sz="1200" dirty="0">
                <a:solidFill>
                  <a:prstClr val="black"/>
                </a:solidFill>
              </a:rPr>
              <a:t>de la façon suivante :</a:t>
            </a:r>
          </a:p>
          <a:p>
            <a:pPr marL="171450" lvl="0" indent="-171450">
              <a:buFontTx/>
              <a:buChar char="-"/>
            </a:pPr>
            <a:r>
              <a:rPr lang="fr-FR" sz="1200" dirty="0">
                <a:solidFill>
                  <a:prstClr val="black"/>
                </a:solidFill>
              </a:rPr>
              <a:t>à l’issue de la formation pour LISI , et dès réception de la confirmation écrite et signée par LISI de la commande.</a:t>
            </a:r>
          </a:p>
          <a:p>
            <a:pPr marL="171450" lvl="0" indent="-171450">
              <a:buFontTx/>
              <a:buChar char="-"/>
            </a:pPr>
            <a:endParaRPr lang="fr-FR" sz="1200" dirty="0">
              <a:solidFill>
                <a:prstClr val="black"/>
              </a:solidFill>
            </a:endParaRPr>
          </a:p>
          <a:p>
            <a:pPr lvl="0"/>
            <a:r>
              <a:rPr lang="fr-FR" sz="1200" dirty="0">
                <a:solidFill>
                  <a:prstClr val="black"/>
                </a:solidFill>
              </a:rPr>
              <a:t>Le prix de la prestation, soumis à TVA, sera exprimé en Euro et la facture fera apparaître la TVA au taux en vigueur au moment de l’établissement de cette facture.</a:t>
            </a:r>
          </a:p>
          <a:p>
            <a:pPr lvl="0"/>
            <a:endParaRPr lang="fr-FR" sz="1200" dirty="0">
              <a:solidFill>
                <a:prstClr val="black"/>
              </a:solidFill>
            </a:endParaRPr>
          </a:p>
          <a:p>
            <a:pPr lvl="0"/>
            <a:r>
              <a:rPr lang="fr-FR" sz="1200" b="1" dirty="0">
                <a:solidFill>
                  <a:srgbClr val="FF0000"/>
                </a:solidFill>
              </a:rPr>
              <a:t>Article 8 : Paiement – Modalités</a:t>
            </a:r>
          </a:p>
          <a:p>
            <a:pPr lvl="0"/>
            <a:r>
              <a:rPr lang="fr-FR" sz="1200" dirty="0">
                <a:solidFill>
                  <a:prstClr val="black"/>
                </a:solidFill>
              </a:rPr>
              <a:t>Le prix des prestations de formation est payable en respectant la loi LME (45 jours) .</a:t>
            </a:r>
          </a:p>
          <a:p>
            <a:pPr lvl="0"/>
            <a:endParaRPr lang="fr-FR" sz="1200" dirty="0">
              <a:solidFill>
                <a:prstClr val="black"/>
              </a:solidFill>
            </a:endParaRPr>
          </a:p>
          <a:p>
            <a:pPr lvl="0"/>
            <a:r>
              <a:rPr lang="fr-FR" sz="1200" b="1" dirty="0"/>
              <a:t>NORIA RH</a:t>
            </a:r>
            <a:r>
              <a:rPr lang="fr-FR" sz="1200" b="1" dirty="0">
                <a:solidFill>
                  <a:prstClr val="black"/>
                </a:solidFill>
              </a:rPr>
              <a:t> </a:t>
            </a:r>
            <a:r>
              <a:rPr lang="fr-FR" sz="1200" dirty="0">
                <a:solidFill>
                  <a:prstClr val="black"/>
                </a:solidFill>
              </a:rPr>
              <a:t>étant un organisme de formation agrée et certifié QUALIOPI, il est habilité à signer des conventions de formation. Les factures délivrées par </a:t>
            </a:r>
            <a:r>
              <a:rPr lang="fr-FR" sz="1200" b="1" dirty="0"/>
              <a:t>NORIA RH</a:t>
            </a:r>
            <a:r>
              <a:rPr lang="fr-FR" sz="1200" b="1" dirty="0">
                <a:solidFill>
                  <a:prstClr val="black"/>
                </a:solidFill>
              </a:rPr>
              <a:t> </a:t>
            </a:r>
            <a:r>
              <a:rPr lang="fr-FR" sz="1200" dirty="0">
                <a:solidFill>
                  <a:prstClr val="black"/>
                </a:solidFill>
              </a:rPr>
              <a:t>tiennent lieu de convention simplifiée, mais LISI peut, sur simple demande, obtenir une convention détaillée et/ou une attestation de présence individuelle délivrée par </a:t>
            </a:r>
            <a:r>
              <a:rPr lang="fr-FR" sz="1200" b="1" dirty="0"/>
              <a:t>NORIA RH</a:t>
            </a:r>
            <a:r>
              <a:rPr lang="fr-FR" sz="1200" b="1" dirty="0">
                <a:solidFill>
                  <a:prstClr val="black"/>
                </a:solidFill>
              </a:rPr>
              <a:t> </a:t>
            </a:r>
            <a:r>
              <a:rPr lang="fr-FR" sz="1200" dirty="0">
                <a:solidFill>
                  <a:prstClr val="black"/>
                </a:solidFill>
              </a:rPr>
              <a:t>.</a:t>
            </a:r>
          </a:p>
          <a:p>
            <a:pPr lvl="0"/>
            <a:endParaRPr lang="fr-FR" sz="1200" dirty="0">
              <a:solidFill>
                <a:prstClr val="black"/>
              </a:solidFill>
            </a:endParaRPr>
          </a:p>
          <a:p>
            <a:pPr lvl="0"/>
            <a:r>
              <a:rPr lang="fr-FR" sz="1200" b="1" dirty="0"/>
              <a:t>NORIA RH</a:t>
            </a:r>
            <a:r>
              <a:rPr lang="fr-FR" sz="1200" b="1" dirty="0">
                <a:solidFill>
                  <a:prstClr val="black"/>
                </a:solidFill>
              </a:rPr>
              <a:t> </a:t>
            </a:r>
            <a:r>
              <a:rPr lang="fr-FR" sz="1200" dirty="0">
                <a:solidFill>
                  <a:prstClr val="black"/>
                </a:solidFill>
              </a:rPr>
              <a:t>se réserve le droit d’exiger un prépaiement quinze jours avant le début de la formation. Dans ce cas LISI pourra se voir refuser l’accès à la formation si le paiement n’a pas été effectué dans les délais requis.</a:t>
            </a:r>
          </a:p>
          <a:p>
            <a:pPr lvl="0"/>
            <a:endParaRPr lang="fr-FR" sz="1200" dirty="0">
              <a:solidFill>
                <a:prstClr val="black"/>
              </a:solidFill>
            </a:endParaRPr>
          </a:p>
          <a:p>
            <a:pPr lvl="0"/>
            <a:r>
              <a:rPr lang="fr-FR" sz="1200" dirty="0">
                <a:solidFill>
                  <a:prstClr val="black"/>
                </a:solidFill>
              </a:rPr>
              <a:t>Dans le cas d’un financement par l’intermédiaire d’un OPCA, il appartient à LISI d’obtenir la prise en charge des formations commandées auprès de cet organisme. Dans le cas où cette prise en charge n’est pas obtenue avant le début de la participation de LISI à la formation considérée, LISI devra s’acquitter des sommes dues auprès de </a:t>
            </a:r>
            <a:r>
              <a:rPr lang="fr-FR" sz="1200" b="1" dirty="0"/>
              <a:t>NORIA RH</a:t>
            </a:r>
            <a:r>
              <a:rPr lang="fr-FR" sz="1200" b="1" dirty="0">
                <a:solidFill>
                  <a:prstClr val="black"/>
                </a:solidFill>
              </a:rPr>
              <a:t> </a:t>
            </a:r>
            <a:r>
              <a:rPr lang="fr-FR" sz="1200" dirty="0">
                <a:solidFill>
                  <a:prstClr val="black"/>
                </a:solidFill>
              </a:rPr>
              <a:t>et fera son affaire du remboursement auprès de l’OPCA dont il dépend.</a:t>
            </a:r>
          </a:p>
          <a:p>
            <a:pPr lvl="0"/>
            <a:endParaRPr lang="fr-FR" sz="1200" dirty="0">
              <a:solidFill>
                <a:prstClr val="black"/>
              </a:solidFill>
            </a:endParaRPr>
          </a:p>
          <a:p>
            <a:pPr lvl="0"/>
            <a:r>
              <a:rPr lang="fr-FR" sz="1200" b="1" dirty="0">
                <a:solidFill>
                  <a:srgbClr val="FF0000"/>
                </a:solidFill>
              </a:rPr>
              <a:t>Article 9 : Paiement – Retard ou défaut</a:t>
            </a:r>
          </a:p>
          <a:p>
            <a:pPr lvl="0"/>
            <a:r>
              <a:rPr lang="fr-FR" sz="1200" dirty="0">
                <a:solidFill>
                  <a:prstClr val="black"/>
                </a:solidFill>
              </a:rPr>
              <a:t>Conformément aux dispositions de la loi LME, le délai de paiement des sommes échues ne peut dépasser les quarante cinq jours fin de mois à compter de la date d’émission de la facture.</a:t>
            </a:r>
          </a:p>
          <a:p>
            <a:pPr lvl="0"/>
            <a:endParaRPr lang="fr-FR" sz="1200" dirty="0">
              <a:solidFill>
                <a:prstClr val="black"/>
              </a:solidFill>
            </a:endParaRPr>
          </a:p>
          <a:p>
            <a:pPr lvl="0"/>
            <a:r>
              <a:rPr lang="fr-FR" sz="1200" dirty="0">
                <a:solidFill>
                  <a:prstClr val="black"/>
                </a:solidFill>
              </a:rPr>
              <a:t>Toute somme non payée à l’échéance figurant sur la facture générera des pénalités de retard exigibles le jour suivant la date de règlement figurant sur la facture au taux d’intérêt légal appliqué par la Banque Centrale Européenne majoré de 10 points de pourcentage, qui ne peut toutefois être inférieur à trois fois le taux d’intérêt légal , ainsi qu’une indemnité forfaitaire de 40 € pour frais de recouvrement, conformément aux dispositions de l’article D 441-5 du Code du Commerce.</a:t>
            </a:r>
            <a:endParaRPr lang="fr-FR" sz="1200" dirty="0"/>
          </a:p>
          <a:p>
            <a:pPr lvl="0"/>
            <a:endParaRPr lang="fr-FR" sz="1200" dirty="0">
              <a:solidFill>
                <a:prstClr val="black"/>
              </a:solidFill>
            </a:endParaRPr>
          </a:p>
          <a:p>
            <a:pPr marL="171450" lvl="0" indent="-171450">
              <a:buFontTx/>
              <a:buChar char="-"/>
            </a:pPr>
            <a:endParaRPr lang="fr-FR" sz="1200" dirty="0">
              <a:solidFill>
                <a:prstClr val="black"/>
              </a:solidFill>
            </a:endParaRPr>
          </a:p>
          <a:p>
            <a:endParaRPr lang="fr-FR" dirty="0"/>
          </a:p>
        </p:txBody>
      </p:sp>
    </p:spTree>
    <p:extLst>
      <p:ext uri="{BB962C8B-B14F-4D97-AF65-F5344CB8AC3E}">
        <p14:creationId xmlns:p14="http://schemas.microsoft.com/office/powerpoint/2010/main" val="173707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7CE1007-D0C0-4F3A-8283-2F1504447D4C}"/>
              </a:ext>
            </a:extLst>
          </p:cNvPr>
          <p:cNvSpPr txBox="1"/>
          <p:nvPr/>
        </p:nvSpPr>
        <p:spPr>
          <a:xfrm>
            <a:off x="121333" y="1049432"/>
            <a:ext cx="6615333" cy="7140416"/>
          </a:xfrm>
          <a:prstGeom prst="rect">
            <a:avLst/>
          </a:prstGeom>
          <a:noFill/>
        </p:spPr>
        <p:txBody>
          <a:bodyPr wrap="square" rtlCol="0">
            <a:spAutoFit/>
          </a:bodyPr>
          <a:lstStyle/>
          <a:p>
            <a:pPr lvl="0"/>
            <a:r>
              <a:rPr lang="fr-FR" sz="1200" dirty="0">
                <a:solidFill>
                  <a:prstClr val="black"/>
                </a:solidFill>
              </a:rPr>
              <a:t>Le montant de ces intérêts de retard sera imputé de plein droit sur toutes remises, ristournes ou rabais dus par </a:t>
            </a:r>
            <a:r>
              <a:rPr lang="fr-FR" sz="1200" b="1" dirty="0"/>
              <a:t>NORIA RH</a:t>
            </a:r>
            <a:r>
              <a:rPr lang="fr-FR" sz="1200" b="1" dirty="0">
                <a:solidFill>
                  <a:prstClr val="black"/>
                </a:solidFill>
              </a:rPr>
              <a:t> </a:t>
            </a:r>
            <a:r>
              <a:rPr lang="fr-FR" sz="1200" dirty="0">
                <a:solidFill>
                  <a:prstClr val="black"/>
                </a:solidFill>
              </a:rPr>
              <a:t>. LISI devra rembourser tous les frais occasionnés par le recouvrement contentieux des sommes dues, y compris et notamment les honoraires d’officiers ministériels (huissiers) ou d’auxiliaires de Justice.</a:t>
            </a:r>
          </a:p>
          <a:p>
            <a:pPr lvl="0"/>
            <a:endParaRPr lang="fr-FR" sz="1200" dirty="0">
              <a:solidFill>
                <a:prstClr val="black"/>
              </a:solidFill>
            </a:endParaRPr>
          </a:p>
          <a:p>
            <a:pPr lvl="0"/>
            <a:r>
              <a:rPr lang="fr-FR" sz="1200" dirty="0">
                <a:solidFill>
                  <a:prstClr val="black"/>
                </a:solidFill>
              </a:rPr>
              <a:t>En aucun cas, les paiements ne peuvent être suspendus ni faire l’objet d’une quelconque compensation sans l’accord écrit et préalable d’un responsable habilité par </a:t>
            </a:r>
            <a:r>
              <a:rPr lang="fr-FR" sz="1200" b="1" dirty="0"/>
              <a:t>NORIA RH</a:t>
            </a:r>
            <a:r>
              <a:rPr lang="fr-FR" sz="1200" b="1" dirty="0">
                <a:solidFill>
                  <a:prstClr val="black"/>
                </a:solidFill>
              </a:rPr>
              <a:t> </a:t>
            </a:r>
            <a:r>
              <a:rPr lang="fr-FR" sz="1200" dirty="0">
                <a:solidFill>
                  <a:prstClr val="black"/>
                </a:solidFill>
              </a:rPr>
              <a:t>. Tout paiement partiel s’imputera d’abord sur la partie exigible de la créance, puis sur les sommes dont l’exigibilité est plus récente.</a:t>
            </a:r>
          </a:p>
          <a:p>
            <a:pPr lvl="0"/>
            <a:endParaRPr lang="fr-FR" sz="1200" dirty="0">
              <a:solidFill>
                <a:prstClr val="black"/>
              </a:solidFill>
            </a:endParaRPr>
          </a:p>
          <a:p>
            <a:pPr lvl="0"/>
            <a:r>
              <a:rPr lang="fr-FR" sz="1200" b="1" dirty="0">
                <a:solidFill>
                  <a:srgbClr val="FF0000"/>
                </a:solidFill>
              </a:rPr>
              <a:t>Article 10 : Propriété Intellectuelle – Droits d’auteur</a:t>
            </a:r>
          </a:p>
          <a:p>
            <a:pPr lvl="0"/>
            <a:r>
              <a:rPr lang="fr-FR" sz="1200" dirty="0">
                <a:solidFill>
                  <a:prstClr val="black"/>
                </a:solidFill>
              </a:rPr>
              <a:t>L’ensemble des documents remis au cours de la formation constitue des œuvres originales et à ce titre sont protégés par la législation sur la propriété intellectuelle et les droits d’auteur. En conséquence, LISI s’interdit d’utiliser, copier, transmettre et généralement d’exploiter tout ou partie de ces documents, sans l’accord préalable et écrit d’un responsable habilité de </a:t>
            </a:r>
            <a:r>
              <a:rPr lang="fr-FR" sz="1200" b="1" dirty="0"/>
              <a:t>NORIA RH</a:t>
            </a:r>
            <a:r>
              <a:rPr lang="fr-FR" sz="1200" b="1" dirty="0">
                <a:solidFill>
                  <a:prstClr val="black"/>
                </a:solidFill>
              </a:rPr>
              <a:t> </a:t>
            </a:r>
            <a:r>
              <a:rPr lang="fr-FR" sz="1200" dirty="0">
                <a:solidFill>
                  <a:prstClr val="black"/>
                </a:solidFill>
              </a:rPr>
              <a:t>.</a:t>
            </a:r>
          </a:p>
          <a:p>
            <a:pPr lvl="0"/>
            <a:endParaRPr lang="fr-FR" sz="1200" dirty="0">
              <a:solidFill>
                <a:prstClr val="black"/>
              </a:solidFill>
            </a:endParaRPr>
          </a:p>
          <a:p>
            <a:pPr lvl="0"/>
            <a:r>
              <a:rPr lang="fr-FR" sz="1200" dirty="0">
                <a:solidFill>
                  <a:prstClr val="black"/>
                </a:solidFill>
              </a:rPr>
              <a:t>LISI s’interdit d’effectuer toute copie de logiciels utilisés dans les stages de formation, à l’exception des exercices réalisés, à condition que les fichiers n’incluent en aucune façon des parties du programme protégé par un droit quelconque.</a:t>
            </a:r>
          </a:p>
          <a:p>
            <a:pPr lvl="0"/>
            <a:r>
              <a:rPr lang="fr-FR" sz="1200" dirty="0">
                <a:solidFill>
                  <a:prstClr val="black"/>
                </a:solidFill>
              </a:rPr>
              <a:t>LISI se porte fort du respect de ces interdictions de la part des participants qu’il désignera pour assister aux séances de formation et déclare se porter, à cet effet, garant et responsable solidaire de ces participants.</a:t>
            </a:r>
          </a:p>
          <a:p>
            <a:pPr lvl="0"/>
            <a:endParaRPr lang="fr-FR" sz="1200" dirty="0">
              <a:solidFill>
                <a:prstClr val="black"/>
              </a:solidFill>
            </a:endParaRPr>
          </a:p>
          <a:p>
            <a:pPr lvl="0"/>
            <a:r>
              <a:rPr lang="fr-FR" sz="1200" b="1" dirty="0">
                <a:solidFill>
                  <a:srgbClr val="FF0000"/>
                </a:solidFill>
              </a:rPr>
              <a:t>Article 11 : Règlement intérieur pour le déroulement des formations</a:t>
            </a:r>
          </a:p>
          <a:p>
            <a:pPr lvl="0"/>
            <a:r>
              <a:rPr lang="fr-FR" sz="1200" dirty="0">
                <a:solidFill>
                  <a:prstClr val="black"/>
                </a:solidFill>
              </a:rPr>
              <a:t>Lors de la participation aux séances de formation, LISI s’engage à respecter les dispositions du règlement intérieur de </a:t>
            </a:r>
            <a:r>
              <a:rPr lang="fr-FR" sz="1200" b="1" dirty="0"/>
              <a:t>NORIA RH</a:t>
            </a:r>
            <a:r>
              <a:rPr lang="fr-FR" sz="1200" b="1" dirty="0">
                <a:solidFill>
                  <a:prstClr val="black"/>
                </a:solidFill>
              </a:rPr>
              <a:t> </a:t>
            </a:r>
            <a:r>
              <a:rPr lang="fr-FR" sz="1200" dirty="0">
                <a:solidFill>
                  <a:prstClr val="black"/>
                </a:solidFill>
              </a:rPr>
              <a:t>dont il déclare avoir pris connaissance et en accepter les termes. Le Client se porte fort du respect de ces dispositions de la part des participants qu’il désignera pour assister aux séances de formation et déclare se porter, à cet effet, garant et responsable solidaire de ces participants.</a:t>
            </a:r>
          </a:p>
          <a:p>
            <a:pPr lvl="0"/>
            <a:endParaRPr lang="fr-FR" sz="1200" dirty="0">
              <a:solidFill>
                <a:prstClr val="black"/>
              </a:solidFill>
            </a:endParaRPr>
          </a:p>
          <a:p>
            <a:pPr lvl="0"/>
            <a:r>
              <a:rPr lang="fr-FR" sz="1200" b="1" dirty="0">
                <a:solidFill>
                  <a:srgbClr val="FF0000"/>
                </a:solidFill>
              </a:rPr>
              <a:t>Article 12 : Notifications</a:t>
            </a:r>
          </a:p>
          <a:p>
            <a:pPr lvl="0"/>
            <a:r>
              <a:rPr lang="fr-FR" sz="1200" dirty="0">
                <a:solidFill>
                  <a:prstClr val="black"/>
                </a:solidFill>
              </a:rPr>
              <a:t>Toutes notifications devant être effectuées dans le cadre de l’exécution des présentes Conditions Générales de Vente seront considérées comme réalisées si elles sont faites par lettre recommandée avec demande d’avis de réception aux adresses suivantes :</a:t>
            </a:r>
          </a:p>
          <a:p>
            <a:pPr lvl="1"/>
            <a:r>
              <a:rPr lang="fr-FR" sz="1200" dirty="0">
                <a:solidFill>
                  <a:prstClr val="black"/>
                </a:solidFill>
              </a:rPr>
              <a:t>À </a:t>
            </a:r>
            <a:r>
              <a:rPr lang="fr-FR" sz="1200" b="1" dirty="0"/>
              <a:t>NORIA RH</a:t>
            </a:r>
            <a:r>
              <a:rPr lang="fr-FR" sz="1200" b="1" dirty="0">
                <a:solidFill>
                  <a:prstClr val="black"/>
                </a:solidFill>
              </a:rPr>
              <a:t> </a:t>
            </a:r>
            <a:r>
              <a:rPr lang="fr-FR" sz="1200" dirty="0">
                <a:solidFill>
                  <a:prstClr val="black"/>
                </a:solidFill>
              </a:rPr>
              <a:t>: au 30, rue Andrée Tamisé, 33200 Bordeaux.</a:t>
            </a:r>
          </a:p>
          <a:p>
            <a:pPr lvl="1"/>
            <a:r>
              <a:rPr lang="fr-FR" sz="1200" dirty="0">
                <a:solidFill>
                  <a:prstClr val="black"/>
                </a:solidFill>
              </a:rPr>
              <a:t>Au Client : à l’adresse indiquée par le Client lors de la commande.</a:t>
            </a:r>
          </a:p>
          <a:p>
            <a:pPr lvl="0"/>
            <a:endParaRPr lang="fr-FR" sz="1200" dirty="0">
              <a:solidFill>
                <a:prstClr val="black"/>
              </a:solidFill>
            </a:endParaRPr>
          </a:p>
          <a:p>
            <a:pPr lvl="0"/>
            <a:endParaRPr lang="fr-FR" sz="1400" dirty="0">
              <a:solidFill>
                <a:prstClr val="black"/>
              </a:solidFill>
            </a:endParaRPr>
          </a:p>
        </p:txBody>
      </p:sp>
      <p:sp>
        <p:nvSpPr>
          <p:cNvPr id="6" name="Text Box 4">
            <a:extLst>
              <a:ext uri="{FF2B5EF4-FFF2-40B4-BE49-F238E27FC236}">
                <a16:creationId xmlns:a16="http://schemas.microsoft.com/office/drawing/2014/main" id="{A509DE47-BA87-4E5B-AF53-FB222A2889F4}"/>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7" name="Line 82">
            <a:extLst>
              <a:ext uri="{FF2B5EF4-FFF2-40B4-BE49-F238E27FC236}">
                <a16:creationId xmlns:a16="http://schemas.microsoft.com/office/drawing/2014/main" id="{0C0C608D-30AC-40AD-A5CA-03EA17A9E64A}"/>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Tree>
    <p:extLst>
      <p:ext uri="{BB962C8B-B14F-4D97-AF65-F5344CB8AC3E}">
        <p14:creationId xmlns:p14="http://schemas.microsoft.com/office/powerpoint/2010/main" val="1631822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id="{F763A47A-71A9-4B1C-8A50-21A6A524ADD7}"/>
              </a:ext>
            </a:extLst>
          </p:cNvPr>
          <p:cNvSpPr txBox="1">
            <a:spLocks noChangeArrowheads="1"/>
          </p:cNvSpPr>
          <p:nvPr/>
        </p:nvSpPr>
        <p:spPr bwMode="auto">
          <a:xfrm>
            <a:off x="1129700" y="8066969"/>
            <a:ext cx="4992561" cy="1230644"/>
          </a:xfrm>
          <a:prstGeom prst="rect">
            <a:avLst/>
          </a:prstGeom>
          <a:noFill/>
          <a:ln w="9525">
            <a:noFill/>
            <a:miter lim="800000"/>
            <a:headEnd/>
            <a:tailEnd/>
          </a:ln>
        </p:spPr>
        <p:txBody>
          <a:bodyPr wrap="none" lIns="109272" tIns="54635" rIns="109272" bIns="54635">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92585">
              <a:lnSpc>
                <a:spcPct val="80000"/>
              </a:lnSpc>
            </a:pPr>
            <a:r>
              <a:rPr lang="fr-FR" sz="1300" b="1" dirty="0">
                <a:latin typeface="Times New Roman" pitchFamily="18" charset="0"/>
                <a:cs typeface="Times New Roman" pitchFamily="18" charset="0"/>
              </a:rPr>
              <a:t>NORIA RH</a:t>
            </a:r>
          </a:p>
          <a:p>
            <a:pPr algn="ctr" defTabSz="1092585">
              <a:lnSpc>
                <a:spcPct val="80000"/>
              </a:lnSpc>
            </a:pPr>
            <a:endParaRPr lang="fr-FR" sz="1300" b="1" dirty="0">
              <a:latin typeface="Times New Roman" pitchFamily="18" charset="0"/>
              <a:cs typeface="Times New Roman" pitchFamily="18" charset="0"/>
            </a:endParaRPr>
          </a:p>
          <a:p>
            <a:pPr algn="ctr" defTabSz="1092585">
              <a:lnSpc>
                <a:spcPct val="80000"/>
              </a:lnSpc>
            </a:pPr>
            <a:r>
              <a:rPr lang="fr-FR" sz="1300" b="1" dirty="0">
                <a:latin typeface="Times New Roman" pitchFamily="18" charset="0"/>
                <a:cs typeface="Times New Roman" pitchFamily="18" charset="0"/>
              </a:rPr>
              <a:t>30, rue Andrée Tamisé – 33200 Bordeaux Caudéran cedex – France</a:t>
            </a:r>
          </a:p>
          <a:p>
            <a:pPr algn="ctr" defTabSz="1092585">
              <a:lnSpc>
                <a:spcPct val="80000"/>
              </a:lnSpc>
            </a:pPr>
            <a:r>
              <a:rPr lang="fr-FR" sz="1300" b="1" dirty="0">
                <a:latin typeface="Times New Roman" pitchFamily="18" charset="0"/>
                <a:cs typeface="Times New Roman" pitchFamily="18" charset="0"/>
              </a:rPr>
              <a:t>Tél : +33 (0) 5 56 52 19 26 – Port : +33 (0) 6 80 40 94 78</a:t>
            </a:r>
          </a:p>
          <a:p>
            <a:pPr algn="ctr" defTabSz="1092585">
              <a:lnSpc>
                <a:spcPct val="80000"/>
              </a:lnSpc>
            </a:pPr>
            <a:r>
              <a:rPr lang="fr-FR" sz="1300" b="1" dirty="0">
                <a:latin typeface="Times New Roman" pitchFamily="18" charset="0"/>
                <a:cs typeface="Times New Roman" pitchFamily="18" charset="0"/>
              </a:rPr>
              <a:t>Déclaration d’activité enregistrée sous le numéro 72330747733</a:t>
            </a:r>
          </a:p>
          <a:p>
            <a:pPr algn="ctr" defTabSz="1092585">
              <a:lnSpc>
                <a:spcPct val="80000"/>
              </a:lnSpc>
            </a:pPr>
            <a:r>
              <a:rPr lang="fr-FR" sz="1300" b="1" dirty="0">
                <a:latin typeface="Times New Roman" pitchFamily="18" charset="0"/>
                <a:cs typeface="Times New Roman" pitchFamily="18" charset="0"/>
              </a:rPr>
              <a:t>SARL au capital de 32000 € - RCS Bordeaux </a:t>
            </a:r>
            <a:r>
              <a:rPr lang="fr-FR" sz="1300" b="1" dirty="0">
                <a:latin typeface="Times New Roman" pitchFamily="18" charset="0"/>
              </a:rPr>
              <a:t>500 440 680 00022</a:t>
            </a:r>
            <a:r>
              <a:rPr lang="fr-FR" sz="1300" dirty="0">
                <a:latin typeface="Times New Roman" pitchFamily="18" charset="0"/>
              </a:rPr>
              <a:t> </a:t>
            </a:r>
          </a:p>
          <a:p>
            <a:pPr algn="ctr" defTabSz="1092585">
              <a:lnSpc>
                <a:spcPct val="80000"/>
              </a:lnSpc>
            </a:pPr>
            <a:endParaRPr lang="fr-FR" sz="1300" b="1" dirty="0">
              <a:latin typeface="Times New Roman" pitchFamily="18" charset="0"/>
              <a:cs typeface="Times New Roman" pitchFamily="18" charset="0"/>
            </a:endParaRPr>
          </a:p>
        </p:txBody>
      </p:sp>
      <p:sp>
        <p:nvSpPr>
          <p:cNvPr id="7" name="Line 82">
            <a:extLst>
              <a:ext uri="{FF2B5EF4-FFF2-40B4-BE49-F238E27FC236}">
                <a16:creationId xmlns:a16="http://schemas.microsoft.com/office/drawing/2014/main" id="{D098E39E-921E-4E38-A5CC-FBA0F71B35C7}"/>
              </a:ext>
            </a:extLst>
          </p:cNvPr>
          <p:cNvSpPr>
            <a:spLocks noChangeShapeType="1"/>
          </p:cNvSpPr>
          <p:nvPr/>
        </p:nvSpPr>
        <p:spPr bwMode="auto">
          <a:xfrm>
            <a:off x="2555688" y="8302777"/>
            <a:ext cx="2086950" cy="0"/>
          </a:xfrm>
          <a:prstGeom prst="line">
            <a:avLst/>
          </a:prstGeom>
          <a:noFill/>
          <a:ln w="9525">
            <a:solidFill>
              <a:schemeClr val="tx1"/>
            </a:solidFill>
            <a:round/>
            <a:headEnd/>
            <a:tailEnd/>
          </a:ln>
        </p:spPr>
        <p:txBody>
          <a:bodyPr lIns="97722" tIns="48861" rIns="97722" bIns="48861"/>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4" name="ZoneTexte 3">
            <a:extLst>
              <a:ext uri="{FF2B5EF4-FFF2-40B4-BE49-F238E27FC236}">
                <a16:creationId xmlns:a16="http://schemas.microsoft.com/office/drawing/2014/main" id="{6933704B-7AC7-4D99-AF65-29BA9C1737E5}"/>
              </a:ext>
            </a:extLst>
          </p:cNvPr>
          <p:cNvSpPr txBox="1"/>
          <p:nvPr/>
        </p:nvSpPr>
        <p:spPr>
          <a:xfrm>
            <a:off x="256734" y="775237"/>
            <a:ext cx="6344531" cy="4493538"/>
          </a:xfrm>
          <a:prstGeom prst="rect">
            <a:avLst/>
          </a:prstGeom>
          <a:noFill/>
        </p:spPr>
        <p:txBody>
          <a:bodyPr wrap="square" rtlCol="0">
            <a:spAutoFit/>
          </a:bodyPr>
          <a:lstStyle/>
          <a:p>
            <a:pPr lvl="0"/>
            <a:endParaRPr lang="fr-FR" sz="1400" dirty="0">
              <a:solidFill>
                <a:prstClr val="black"/>
              </a:solidFill>
            </a:endParaRPr>
          </a:p>
          <a:p>
            <a:pPr lvl="0"/>
            <a:endParaRPr lang="fr-FR" sz="1400" dirty="0">
              <a:solidFill>
                <a:prstClr val="black"/>
              </a:solidFill>
            </a:endParaRPr>
          </a:p>
          <a:p>
            <a:pPr lvl="0"/>
            <a:r>
              <a:rPr lang="fr-FR" sz="1200" b="1" dirty="0">
                <a:solidFill>
                  <a:srgbClr val="FF0000"/>
                </a:solidFill>
              </a:rPr>
              <a:t>Article 13 : Nullité d’une clause</a:t>
            </a:r>
          </a:p>
          <a:p>
            <a:pPr lvl="0"/>
            <a:r>
              <a:rPr lang="fr-FR" sz="1200" dirty="0">
                <a:solidFill>
                  <a:prstClr val="black"/>
                </a:solidFill>
              </a:rPr>
              <a:t>Si l’une quelconque des dispositions des présentes Conditions Générales de Vente était annulée, cette nullité n’entraînerait pas la nullité des autres dispositions desdites Conditions Générales de Vente qui demeureront en vigueur entre </a:t>
            </a:r>
            <a:r>
              <a:rPr lang="fr-FR" sz="1200" b="1" dirty="0"/>
              <a:t>NORIA RH</a:t>
            </a:r>
            <a:r>
              <a:rPr lang="fr-FR" sz="1200" b="1" dirty="0">
                <a:solidFill>
                  <a:prstClr val="black"/>
                </a:solidFill>
              </a:rPr>
              <a:t> </a:t>
            </a:r>
            <a:r>
              <a:rPr lang="fr-FR" sz="1200" dirty="0">
                <a:solidFill>
                  <a:prstClr val="black"/>
                </a:solidFill>
              </a:rPr>
              <a:t>et le Client.</a:t>
            </a:r>
          </a:p>
          <a:p>
            <a:pPr lvl="0"/>
            <a:endParaRPr lang="fr-FR" sz="1200" dirty="0">
              <a:solidFill>
                <a:prstClr val="black"/>
              </a:solidFill>
            </a:endParaRPr>
          </a:p>
          <a:p>
            <a:pPr lvl="0"/>
            <a:r>
              <a:rPr lang="fr-FR" sz="1200" b="1" dirty="0">
                <a:solidFill>
                  <a:srgbClr val="FF0000"/>
                </a:solidFill>
              </a:rPr>
              <a:t>Article 14 : Confidentialité des Données</a:t>
            </a:r>
          </a:p>
          <a:p>
            <a:pPr lvl="0"/>
            <a:r>
              <a:rPr lang="fr-FR" sz="1200" dirty="0">
                <a:solidFill>
                  <a:prstClr val="black"/>
                </a:solidFill>
              </a:rPr>
              <a:t>Les informations demandées au Client sont nécessaires au traitement de sa commande. Dans l’hypothèse où le Client consent à communiquer des données individuelles à caractère personnel, il dispose d’un droit individuel d’accès, de retrait et de rectification de ces données dans les conditions prévues par la loi n° 78-17 du 6 janvier 1978 relative à l’informatique, aux fichiers et aux libertés. Le Client doit adresser toute demande écrite à l’adresse du siège social de </a:t>
            </a:r>
            <a:r>
              <a:rPr lang="fr-FR" sz="1200" b="1" dirty="0"/>
              <a:t>NORIA RH</a:t>
            </a:r>
            <a:r>
              <a:rPr lang="fr-FR" sz="1200" b="1" dirty="0">
                <a:solidFill>
                  <a:prstClr val="black"/>
                </a:solidFill>
              </a:rPr>
              <a:t> </a:t>
            </a:r>
            <a:r>
              <a:rPr lang="fr-FR" sz="1200" dirty="0">
                <a:solidFill>
                  <a:prstClr val="black"/>
                </a:solidFill>
              </a:rPr>
              <a:t>.</a:t>
            </a:r>
          </a:p>
          <a:p>
            <a:pPr lvl="0"/>
            <a:endParaRPr lang="fr-FR" sz="1200" dirty="0">
              <a:solidFill>
                <a:prstClr val="black"/>
              </a:solidFill>
            </a:endParaRPr>
          </a:p>
          <a:p>
            <a:pPr lvl="0"/>
            <a:r>
              <a:rPr lang="fr-FR" sz="1200" b="1" dirty="0">
                <a:solidFill>
                  <a:srgbClr val="FF0000"/>
                </a:solidFill>
              </a:rPr>
              <a:t>Article 15 : Compétence / contestation / loi applicable</a:t>
            </a:r>
          </a:p>
          <a:p>
            <a:pPr lvl="0"/>
            <a:r>
              <a:rPr lang="fr-FR" sz="1200" dirty="0">
                <a:solidFill>
                  <a:prstClr val="black"/>
                </a:solidFill>
              </a:rPr>
              <a:t>En cas de difficulté d’interprétation ou d’exécution des présentes Conditions Générales de Vente, </a:t>
            </a:r>
            <a:r>
              <a:rPr lang="fr-FR" sz="1200" b="1" dirty="0"/>
              <a:t>NORIA RH</a:t>
            </a:r>
            <a:r>
              <a:rPr lang="fr-FR" sz="1200" b="1" dirty="0">
                <a:solidFill>
                  <a:prstClr val="black"/>
                </a:solidFill>
              </a:rPr>
              <a:t> </a:t>
            </a:r>
            <a:r>
              <a:rPr lang="fr-FR" sz="1200" dirty="0">
                <a:solidFill>
                  <a:prstClr val="black"/>
                </a:solidFill>
              </a:rPr>
              <a:t>et le Client conviennent expressément que le Tribunal de Commerce de Bordeaux  sera le seul compétent.</a:t>
            </a:r>
          </a:p>
          <a:p>
            <a:pPr lvl="0"/>
            <a:endParaRPr lang="fr-FR" sz="1200" dirty="0">
              <a:solidFill>
                <a:prstClr val="black"/>
              </a:solidFill>
            </a:endParaRPr>
          </a:p>
          <a:p>
            <a:pPr lvl="0"/>
            <a:r>
              <a:rPr lang="fr-FR" sz="1200" dirty="0">
                <a:solidFill>
                  <a:prstClr val="black"/>
                </a:solidFill>
              </a:rPr>
              <a:t>Les présentes Conditions Générales de Vente sont soumises pour leur interprétation et leur exécution à la loi française.</a:t>
            </a:r>
          </a:p>
          <a:p>
            <a:pPr lvl="0"/>
            <a:endParaRPr lang="fr-FR" sz="1200" dirty="0">
              <a:solidFill>
                <a:prstClr val="black"/>
              </a:solidFill>
            </a:endParaRPr>
          </a:p>
          <a:p>
            <a:endParaRPr lang="fr-FR" dirty="0"/>
          </a:p>
        </p:txBody>
      </p:sp>
    </p:spTree>
    <p:extLst>
      <p:ext uri="{BB962C8B-B14F-4D97-AF65-F5344CB8AC3E}">
        <p14:creationId xmlns:p14="http://schemas.microsoft.com/office/powerpoint/2010/main" val="357923514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2478</Words>
  <Application>Microsoft Office PowerPoint</Application>
  <PresentationFormat>Affichage à l'écran (4:3)</PresentationFormat>
  <Paragraphs>144</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jean-pierre coulmon</dc:creator>
  <cp:lastModifiedBy>Jean-Pierre Coulmon</cp:lastModifiedBy>
  <cp:revision>8</cp:revision>
  <cp:lastPrinted>2023-03-24T12:59:27Z</cp:lastPrinted>
  <dcterms:created xsi:type="dcterms:W3CDTF">2017-09-24T08:24:27Z</dcterms:created>
  <dcterms:modified xsi:type="dcterms:W3CDTF">2024-10-29T14:46:11Z</dcterms:modified>
</cp:coreProperties>
</file>