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9" r:id="rId5"/>
    <p:sldId id="260" r:id="rId6"/>
    <p:sldId id="261" r:id="rId7"/>
    <p:sldId id="262" r:id="rId8"/>
    <p:sldId id="264"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407" autoAdjust="0"/>
  </p:normalViewPr>
  <p:slideViewPr>
    <p:cSldViewPr snapToGrid="0">
      <p:cViewPr varScale="1">
        <p:scale>
          <a:sx n="110" d="100"/>
          <a:sy n="110" d="100"/>
        </p:scale>
        <p:origin x="416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3298487-2701-4351-827F-3EB4200EDA05}"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328213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3298487-2701-4351-827F-3EB4200EDA05}"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83698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3298487-2701-4351-827F-3EB4200EDA05}"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30366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3298487-2701-4351-827F-3EB4200EDA05}"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76317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3298487-2701-4351-827F-3EB4200EDA05}" type="datetimeFigureOut">
              <a:rPr lang="fr-FR" smtClean="0"/>
              <a:t>03/11/2024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354131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3298487-2701-4351-827F-3EB4200EDA05}"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149480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3298487-2701-4351-827F-3EB4200EDA05}" type="datetimeFigureOut">
              <a:rPr lang="fr-FR" smtClean="0"/>
              <a:t>03/11/2024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39858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3298487-2701-4351-827F-3EB4200EDA05}" type="datetimeFigureOut">
              <a:rPr lang="fr-FR" smtClean="0"/>
              <a:t>03/11/2024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144160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98487-2701-4351-827F-3EB4200EDA05}" type="datetimeFigureOut">
              <a:rPr lang="fr-FR" smtClean="0"/>
              <a:t>03/11/2024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131527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3298487-2701-4351-827F-3EB4200EDA05}"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121389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3298487-2701-4351-827F-3EB4200EDA05}" type="datetimeFigureOut">
              <a:rPr lang="fr-FR" smtClean="0"/>
              <a:t>03/11/2024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FD7176-2E74-442E-8F67-CEEE848223D7}" type="slidenum">
              <a:rPr lang="fr-FR" smtClean="0"/>
              <a:t>‹N°›</a:t>
            </a:fld>
            <a:endParaRPr lang="fr-FR"/>
          </a:p>
        </p:txBody>
      </p:sp>
    </p:spTree>
    <p:extLst>
      <p:ext uri="{BB962C8B-B14F-4D97-AF65-F5344CB8AC3E}">
        <p14:creationId xmlns:p14="http://schemas.microsoft.com/office/powerpoint/2010/main" val="20142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3298487-2701-4351-827F-3EB4200EDA05}" type="datetimeFigureOut">
              <a:rPr lang="fr-FR" smtClean="0"/>
              <a:t>03/11/2024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8FD7176-2E74-442E-8F67-CEEE848223D7}" type="slidenum">
              <a:rPr lang="fr-FR" smtClean="0"/>
              <a:t>‹N°›</a:t>
            </a:fld>
            <a:endParaRPr lang="fr-FR"/>
          </a:p>
        </p:txBody>
      </p:sp>
    </p:spTree>
    <p:extLst>
      <p:ext uri="{BB962C8B-B14F-4D97-AF65-F5344CB8AC3E}">
        <p14:creationId xmlns:p14="http://schemas.microsoft.com/office/powerpoint/2010/main" val="134498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noriarh.co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jpeg"/><Relationship Id="rId7" Type="http://schemas.openxmlformats.org/officeDocument/2006/relationships/image" Target="../media/image2.jp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jpeg"/><Relationship Id="rId4" Type="http://schemas.openxmlformats.org/officeDocument/2006/relationships/hyperlink" Target="https://www.beekast.com/fr/fonctionnalites/creez/" TargetMode="External"/><Relationship Id="rId9"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60D92B4-3360-484E-BE7E-5B85DF1B98E0}"/>
              </a:ext>
            </a:extLst>
          </p:cNvPr>
          <p:cNvSpPr/>
          <p:nvPr/>
        </p:nvSpPr>
        <p:spPr>
          <a:xfrm>
            <a:off x="0" y="2451"/>
            <a:ext cx="6858000" cy="45141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A6F50F49-A547-4FBF-AB60-B1BDC5DD8325}"/>
              </a:ext>
            </a:extLst>
          </p:cNvPr>
          <p:cNvSpPr txBox="1"/>
          <p:nvPr/>
        </p:nvSpPr>
        <p:spPr>
          <a:xfrm>
            <a:off x="2103540" y="350942"/>
            <a:ext cx="2667743" cy="646331"/>
          </a:xfrm>
          <a:prstGeom prst="rect">
            <a:avLst/>
          </a:prstGeom>
          <a:noFill/>
        </p:spPr>
        <p:txBody>
          <a:bodyPr wrap="square" rtlCol="0">
            <a:spAutoFit/>
          </a:bodyPr>
          <a:lstStyle/>
          <a:p>
            <a:pPr algn="ctr"/>
            <a:r>
              <a:rPr lang="fr-FR" b="1" dirty="0">
                <a:solidFill>
                  <a:schemeClr val="bg1"/>
                </a:solidFill>
                <a:effectLst>
                  <a:outerShdw blurRad="38100" dist="38100" dir="2700000" algn="tl">
                    <a:srgbClr val="000000">
                      <a:alpha val="43137"/>
                    </a:srgbClr>
                  </a:outerShdw>
                </a:effectLst>
              </a:rPr>
              <a:t>FORMATION À DISTANCE OU EN PRÉSENTIEL</a:t>
            </a:r>
          </a:p>
        </p:txBody>
      </p:sp>
      <p:sp>
        <p:nvSpPr>
          <p:cNvPr id="12" name="Parenthèse ouvrante 11">
            <a:extLst>
              <a:ext uri="{FF2B5EF4-FFF2-40B4-BE49-F238E27FC236}">
                <a16:creationId xmlns:a16="http://schemas.microsoft.com/office/drawing/2014/main" id="{603A360A-E0FC-4014-8A9E-0FD4D330D413}"/>
              </a:ext>
            </a:extLst>
          </p:cNvPr>
          <p:cNvSpPr/>
          <p:nvPr/>
        </p:nvSpPr>
        <p:spPr>
          <a:xfrm>
            <a:off x="2171887" y="350942"/>
            <a:ext cx="123139" cy="528288"/>
          </a:xfrm>
          <a:prstGeom prst="leftBracket">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Parenthèse ouvrante 12">
            <a:extLst>
              <a:ext uri="{FF2B5EF4-FFF2-40B4-BE49-F238E27FC236}">
                <a16:creationId xmlns:a16="http://schemas.microsoft.com/office/drawing/2014/main" id="{1D860C1F-1A63-4C7F-A2F7-881E778AB152}"/>
              </a:ext>
            </a:extLst>
          </p:cNvPr>
          <p:cNvSpPr/>
          <p:nvPr/>
        </p:nvSpPr>
        <p:spPr>
          <a:xfrm rot="10800000">
            <a:off x="4610047" y="384279"/>
            <a:ext cx="137160" cy="517492"/>
          </a:xfrm>
          <a:prstGeom prst="leftBracket">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id="{1F0DF50B-2093-4DB0-B066-CBD1FA39CD3A}"/>
              </a:ext>
            </a:extLst>
          </p:cNvPr>
          <p:cNvSpPr txBox="1"/>
          <p:nvPr/>
        </p:nvSpPr>
        <p:spPr>
          <a:xfrm>
            <a:off x="116747" y="2567885"/>
            <a:ext cx="6786865" cy="2554545"/>
          </a:xfrm>
          <a:prstGeom prst="rect">
            <a:avLst/>
          </a:prstGeom>
          <a:noFill/>
        </p:spPr>
        <p:txBody>
          <a:bodyPr wrap="square" rtlCol="0">
            <a:spAutoFit/>
          </a:bodyPr>
          <a:lstStyle/>
          <a:p>
            <a:pPr lvl="0" algn="ctr"/>
            <a:r>
              <a:rPr lang="fr-FR" sz="3200" b="1" i="1" u="sng" dirty="0">
                <a:solidFill>
                  <a:prstClr val="white"/>
                </a:solidFill>
                <a:effectLst>
                  <a:outerShdw blurRad="38100" dist="38100" dir="2700000" algn="tl">
                    <a:srgbClr val="000000">
                      <a:alpha val="43137"/>
                    </a:srgbClr>
                  </a:outerShdw>
                </a:effectLst>
              </a:rPr>
              <a:t>THEME DE LA FORMATION </a:t>
            </a:r>
            <a:r>
              <a:rPr lang="fr-FR" sz="3200" b="1" i="1" dirty="0">
                <a:solidFill>
                  <a:prstClr val="white"/>
                </a:solidFill>
                <a:effectLst>
                  <a:outerShdw blurRad="38100" dist="38100" dir="2700000" algn="tl">
                    <a:srgbClr val="000000">
                      <a:alpha val="43137"/>
                    </a:srgbClr>
                  </a:outerShdw>
                </a:effectLst>
              </a:rPr>
              <a:t>:</a:t>
            </a:r>
          </a:p>
          <a:p>
            <a:pPr lvl="0" algn="ctr"/>
            <a:r>
              <a:rPr lang="fr-FR" sz="3200" b="1" i="1" dirty="0">
                <a:solidFill>
                  <a:prstClr val="white"/>
                </a:solidFill>
                <a:effectLst>
                  <a:outerShdw blurRad="38100" dist="38100" dir="2700000" algn="tl">
                    <a:srgbClr val="000000">
                      <a:alpha val="43137"/>
                    </a:srgbClr>
                  </a:outerShdw>
                </a:effectLst>
              </a:rPr>
              <a:t>PROCESS COM MODEL</a:t>
            </a:r>
            <a:r>
              <a:rPr lang="fr-FR" sz="3200" b="1" dirty="0">
                <a:solidFill>
                  <a:prstClr val="white"/>
                </a:solidFill>
                <a:effectLst>
                  <a:outerShdw blurRad="38100" dist="38100" dir="2700000" algn="tl">
                    <a:srgbClr val="000000">
                      <a:alpha val="43137"/>
                    </a:srgbClr>
                  </a:outerShdw>
                </a:effectLst>
              </a:rPr>
              <a:t>®</a:t>
            </a:r>
          </a:p>
          <a:p>
            <a:pPr algn="ctr"/>
            <a:r>
              <a:rPr lang="fr-FR" i="1" dirty="0">
                <a:solidFill>
                  <a:prstClr val="white"/>
                </a:solidFill>
                <a:effectLst>
                  <a:outerShdw blurRad="38100" dist="38100" dir="2700000" algn="tl">
                    <a:srgbClr val="000000">
                      <a:alpha val="43137"/>
                    </a:srgbClr>
                  </a:outerShdw>
                </a:effectLst>
              </a:rPr>
              <a:t> </a:t>
            </a:r>
            <a:r>
              <a:rPr lang="fr-FR" sz="2400" b="1" i="1" dirty="0">
                <a:solidFill>
                  <a:schemeClr val="bg1"/>
                </a:solidFill>
                <a:effectLst>
                  <a:outerShdw blurRad="38100" dist="38100" dir="2700000" algn="tl">
                    <a:srgbClr val="000000">
                      <a:alpha val="43137"/>
                    </a:srgbClr>
                  </a:outerShdw>
                </a:effectLst>
              </a:rPr>
              <a:t>« Mieux communiquer, mieux motiver,</a:t>
            </a:r>
          </a:p>
          <a:p>
            <a:pPr algn="ctr"/>
            <a:r>
              <a:rPr lang="fr-FR" sz="2400" b="1" i="1" dirty="0">
                <a:solidFill>
                  <a:schemeClr val="bg1"/>
                </a:solidFill>
                <a:effectLst>
                  <a:outerShdw blurRad="38100" dist="38100" dir="2700000" algn="tl">
                    <a:srgbClr val="000000">
                      <a:alpha val="43137"/>
                    </a:srgbClr>
                  </a:outerShdw>
                </a:effectLst>
              </a:rPr>
              <a:t> mieux gérer son stress »</a:t>
            </a:r>
          </a:p>
          <a:p>
            <a:pPr lvl="0" algn="ctr"/>
            <a:endParaRPr lang="fr-FR" sz="2400" b="1" dirty="0">
              <a:solidFill>
                <a:schemeClr val="bg1"/>
              </a:solidFill>
              <a:effectLst>
                <a:outerShdw blurRad="38100" dist="38100" dir="2700000" algn="tl">
                  <a:srgbClr val="000000">
                    <a:alpha val="43137"/>
                  </a:srgbClr>
                </a:outerShdw>
              </a:effectLst>
            </a:endParaRPr>
          </a:p>
          <a:p>
            <a:endParaRPr lang="fr-FR" sz="2400" b="1" dirty="0">
              <a:solidFill>
                <a:schemeClr val="bg1"/>
              </a:solidFill>
              <a:effectLst>
                <a:outerShdw blurRad="38100" dist="38100" dir="2700000" algn="tl">
                  <a:srgbClr val="000000">
                    <a:alpha val="43137"/>
                  </a:srgbClr>
                </a:outerShdw>
              </a:effectLst>
            </a:endParaRPr>
          </a:p>
        </p:txBody>
      </p:sp>
      <p:sp>
        <p:nvSpPr>
          <p:cNvPr id="16" name="Rectangle 15">
            <a:extLst>
              <a:ext uri="{FF2B5EF4-FFF2-40B4-BE49-F238E27FC236}">
                <a16:creationId xmlns:a16="http://schemas.microsoft.com/office/drawing/2014/main" id="{5BFD445C-DDC8-40B3-B604-E08168414EC9}"/>
              </a:ext>
            </a:extLst>
          </p:cNvPr>
          <p:cNvSpPr/>
          <p:nvPr/>
        </p:nvSpPr>
        <p:spPr>
          <a:xfrm>
            <a:off x="0" y="8257478"/>
            <a:ext cx="6875168" cy="164852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050" name="Picture 2" descr="Formation Process Communication Model® | Institut REPERE">
            <a:extLst>
              <a:ext uri="{FF2B5EF4-FFF2-40B4-BE49-F238E27FC236}">
                <a16:creationId xmlns:a16="http://schemas.microsoft.com/office/drawing/2014/main" id="{EC5CFFD2-9E1B-4B34-87B0-7C6E2562E1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7" y="4516580"/>
            <a:ext cx="6858000" cy="3740898"/>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6D1FD1C1-EE0C-876B-ACF3-CD4E80C9FBAC}"/>
              </a:ext>
            </a:extLst>
          </p:cNvPr>
          <p:cNvSpPr txBox="1"/>
          <p:nvPr/>
        </p:nvSpPr>
        <p:spPr>
          <a:xfrm>
            <a:off x="3129013" y="8676288"/>
            <a:ext cx="3251083" cy="738664"/>
          </a:xfrm>
          <a:prstGeom prst="rect">
            <a:avLst/>
          </a:prstGeom>
          <a:noFill/>
        </p:spPr>
        <p:txBody>
          <a:bodyPr wrap="none" rtlCol="0">
            <a:spAutoFit/>
          </a:bodyPr>
          <a:lstStyle/>
          <a:p>
            <a:r>
              <a:rPr lang="fr-FR" sz="1400" b="1" dirty="0">
                <a:solidFill>
                  <a:schemeClr val="bg1"/>
                </a:solidFill>
                <a:hlinkClick r:id="rId3">
                  <a:extLst>
                    <a:ext uri="{A12FA001-AC4F-418D-AE19-62706E023703}">
                      <ahyp:hlinkClr xmlns:ahyp="http://schemas.microsoft.com/office/drawing/2018/hyperlinkcolor" val="tx"/>
                    </a:ext>
                  </a:extLst>
                </a:hlinkClick>
              </a:rPr>
              <a:t>jp.coulmon@noriarh.com</a:t>
            </a:r>
            <a:endParaRPr lang="fr-FR" sz="1400" b="1" dirty="0">
              <a:solidFill>
                <a:schemeClr val="bg1"/>
              </a:solidFill>
            </a:endParaRPr>
          </a:p>
          <a:p>
            <a:r>
              <a:rPr lang="fr-FR" sz="1400" b="1" dirty="0">
                <a:solidFill>
                  <a:schemeClr val="bg1"/>
                </a:solidFill>
              </a:rPr>
              <a:t>30, rue Andrée Tamisé     33200 Bordeaux</a:t>
            </a:r>
          </a:p>
          <a:p>
            <a:r>
              <a:rPr lang="fr-FR" sz="1400" b="1" dirty="0">
                <a:solidFill>
                  <a:schemeClr val="bg1"/>
                </a:solidFill>
              </a:rPr>
              <a:t>Tél : 0680409478</a:t>
            </a:r>
          </a:p>
        </p:txBody>
      </p:sp>
      <p:cxnSp>
        <p:nvCxnSpPr>
          <p:cNvPr id="6" name="Connecteur droit 5">
            <a:extLst>
              <a:ext uri="{FF2B5EF4-FFF2-40B4-BE49-F238E27FC236}">
                <a16:creationId xmlns:a16="http://schemas.microsoft.com/office/drawing/2014/main" id="{78519035-F710-5728-F39F-3CE270359B82}"/>
              </a:ext>
            </a:extLst>
          </p:cNvPr>
          <p:cNvCxnSpPr/>
          <p:nvPr/>
        </p:nvCxnSpPr>
        <p:spPr>
          <a:xfrm>
            <a:off x="4968933" y="8917052"/>
            <a:ext cx="0" cy="26161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Rectangle : coins arrondis 6">
            <a:extLst>
              <a:ext uri="{FF2B5EF4-FFF2-40B4-BE49-F238E27FC236}">
                <a16:creationId xmlns:a16="http://schemas.microsoft.com/office/drawing/2014/main" id="{4C538128-16A7-0C47-925F-122DE29EC09B}"/>
              </a:ext>
            </a:extLst>
          </p:cNvPr>
          <p:cNvSpPr/>
          <p:nvPr/>
        </p:nvSpPr>
        <p:spPr>
          <a:xfrm>
            <a:off x="2262505" y="1736400"/>
            <a:ext cx="1240444" cy="55898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2800" b="1" dirty="0">
                <a:solidFill>
                  <a:schemeClr val="accent2">
                    <a:lumMod val="75000"/>
                  </a:schemeClr>
                </a:solidFill>
                <a:latin typeface="Modern Love" panose="04090805081005020601" pitchFamily="82" charset="0"/>
              </a:rPr>
              <a:t>2 </a:t>
            </a:r>
            <a:r>
              <a:rPr lang="fr-FR" dirty="0">
                <a:latin typeface="Modern Love" panose="04090805081005020601" pitchFamily="82" charset="0"/>
              </a:rPr>
              <a:t>JOURS</a:t>
            </a:r>
          </a:p>
        </p:txBody>
      </p:sp>
      <p:sp>
        <p:nvSpPr>
          <p:cNvPr id="9" name="Rectangle : coins arrondis 8">
            <a:extLst>
              <a:ext uri="{FF2B5EF4-FFF2-40B4-BE49-F238E27FC236}">
                <a16:creationId xmlns:a16="http://schemas.microsoft.com/office/drawing/2014/main" id="{FB998707-493E-74CE-8CD9-63B73F13FDA1}"/>
              </a:ext>
            </a:extLst>
          </p:cNvPr>
          <p:cNvSpPr/>
          <p:nvPr/>
        </p:nvSpPr>
        <p:spPr>
          <a:xfrm>
            <a:off x="3625043" y="1744136"/>
            <a:ext cx="1240444" cy="55898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2400" dirty="0">
                <a:solidFill>
                  <a:srgbClr val="00B0F0"/>
                </a:solidFill>
                <a:latin typeface="Modern Love" panose="04090805081005020601" pitchFamily="82" charset="0"/>
              </a:rPr>
              <a:t>1</a:t>
            </a:r>
            <a:r>
              <a:rPr lang="fr-FR" dirty="0">
                <a:latin typeface="Modern Love" panose="04090805081005020601" pitchFamily="82" charset="0"/>
              </a:rPr>
              <a:t> THEME</a:t>
            </a:r>
          </a:p>
        </p:txBody>
      </p:sp>
      <p:pic>
        <p:nvPicPr>
          <p:cNvPr id="2" name="Image 1">
            <a:extLst>
              <a:ext uri="{FF2B5EF4-FFF2-40B4-BE49-F238E27FC236}">
                <a16:creationId xmlns:a16="http://schemas.microsoft.com/office/drawing/2014/main" id="{296E20F1-BA07-F16B-6854-B87B63FFD895}"/>
              </a:ext>
            </a:extLst>
          </p:cNvPr>
          <p:cNvPicPr>
            <a:picLocks noChangeAspect="1"/>
          </p:cNvPicPr>
          <p:nvPr/>
        </p:nvPicPr>
        <p:blipFill>
          <a:blip r:embed="rId4"/>
          <a:stretch>
            <a:fillRect/>
          </a:stretch>
        </p:blipFill>
        <p:spPr>
          <a:xfrm>
            <a:off x="568813" y="8676288"/>
            <a:ext cx="1476833" cy="837044"/>
          </a:xfrm>
          <a:prstGeom prst="rect">
            <a:avLst/>
          </a:prstGeom>
        </p:spPr>
      </p:pic>
    </p:spTree>
    <p:extLst>
      <p:ext uri="{BB962C8B-B14F-4D97-AF65-F5344CB8AC3E}">
        <p14:creationId xmlns:p14="http://schemas.microsoft.com/office/powerpoint/2010/main" val="832223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901C93AB-0D23-48D1-9242-534965FC06DE}"/>
              </a:ext>
            </a:extLst>
          </p:cNvPr>
          <p:cNvCxnSpPr/>
          <p:nvPr/>
        </p:nvCxnSpPr>
        <p:spPr>
          <a:xfrm>
            <a:off x="434689" y="444484"/>
            <a:ext cx="5715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F0047F07-DF28-4B9B-AC00-0AED7D1CEF1E}"/>
              </a:ext>
            </a:extLst>
          </p:cNvPr>
          <p:cNvSpPr txBox="1"/>
          <p:nvPr/>
        </p:nvSpPr>
        <p:spPr>
          <a:xfrm>
            <a:off x="366109" y="519868"/>
            <a:ext cx="6432230" cy="1200329"/>
          </a:xfrm>
          <a:prstGeom prst="rect">
            <a:avLst/>
          </a:prstGeom>
          <a:noFill/>
        </p:spPr>
        <p:txBody>
          <a:bodyPr wrap="square" rtlCol="0">
            <a:spAutoFit/>
          </a:bodyPr>
          <a:lstStyle/>
          <a:p>
            <a:r>
              <a:rPr lang="fr-FR" b="1" dirty="0">
                <a:solidFill>
                  <a:schemeClr val="bg1">
                    <a:lumMod val="65000"/>
                  </a:schemeClr>
                </a:solidFill>
              </a:rPr>
              <a:t>FORMATION DISTANCIELLE OU EN PRESENTIEL </a:t>
            </a:r>
          </a:p>
          <a:p>
            <a:r>
              <a:rPr lang="fr-FR" b="1" dirty="0"/>
              <a:t>PROCESS COM MODEL</a:t>
            </a:r>
            <a:r>
              <a:rPr lang="fr-FR" dirty="0"/>
              <a:t>®</a:t>
            </a:r>
            <a:endParaRPr lang="fr-FR" b="1" dirty="0"/>
          </a:p>
          <a:p>
            <a:r>
              <a:rPr lang="fr-FR" b="1" dirty="0">
                <a:solidFill>
                  <a:schemeClr val="bg1">
                    <a:lumMod val="65000"/>
                  </a:schemeClr>
                </a:solidFill>
              </a:rPr>
              <a:t>Mieux communiquer, mieux motiver, mieux gérer son stress</a:t>
            </a:r>
          </a:p>
          <a:p>
            <a:r>
              <a:rPr lang="fr-FR" b="1" dirty="0">
                <a:solidFill>
                  <a:schemeClr val="bg1">
                    <a:lumMod val="65000"/>
                  </a:schemeClr>
                </a:solidFill>
              </a:rPr>
              <a:t> </a:t>
            </a:r>
          </a:p>
        </p:txBody>
      </p:sp>
      <p:cxnSp>
        <p:nvCxnSpPr>
          <p:cNvPr id="7" name="Connecteur droit 6">
            <a:extLst>
              <a:ext uri="{FF2B5EF4-FFF2-40B4-BE49-F238E27FC236}">
                <a16:creationId xmlns:a16="http://schemas.microsoft.com/office/drawing/2014/main" id="{F538679A-C918-46DE-8767-7B67BCDF1899}"/>
              </a:ext>
            </a:extLst>
          </p:cNvPr>
          <p:cNvCxnSpPr/>
          <p:nvPr/>
        </p:nvCxnSpPr>
        <p:spPr>
          <a:xfrm>
            <a:off x="434689" y="1498532"/>
            <a:ext cx="5715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2E93156B-6482-47E8-969D-FD5688B0BDEE}"/>
              </a:ext>
            </a:extLst>
          </p:cNvPr>
          <p:cNvSpPr txBox="1"/>
          <p:nvPr/>
        </p:nvSpPr>
        <p:spPr>
          <a:xfrm>
            <a:off x="481361" y="1743628"/>
            <a:ext cx="1621021" cy="369332"/>
          </a:xfrm>
          <a:prstGeom prst="rect">
            <a:avLst/>
          </a:prstGeom>
          <a:noFill/>
        </p:spPr>
        <p:txBody>
          <a:bodyPr wrap="none" rtlCol="0">
            <a:spAutoFit/>
          </a:bodyPr>
          <a:lstStyle/>
          <a:p>
            <a:r>
              <a:rPr lang="fr-FR" b="1" dirty="0"/>
              <a:t>PRESENTATION</a:t>
            </a:r>
          </a:p>
        </p:txBody>
      </p:sp>
      <p:cxnSp>
        <p:nvCxnSpPr>
          <p:cNvPr id="10" name="Connecteur droit 9">
            <a:extLst>
              <a:ext uri="{FF2B5EF4-FFF2-40B4-BE49-F238E27FC236}">
                <a16:creationId xmlns:a16="http://schemas.microsoft.com/office/drawing/2014/main" id="{D2D6D6D5-5FCE-435B-8EE3-7E5A7DBE8112}"/>
              </a:ext>
            </a:extLst>
          </p:cNvPr>
          <p:cNvCxnSpPr/>
          <p:nvPr/>
        </p:nvCxnSpPr>
        <p:spPr>
          <a:xfrm>
            <a:off x="481361" y="1797489"/>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9774746A-E73B-490D-8FFF-F264BD9F90B1}"/>
              </a:ext>
            </a:extLst>
          </p:cNvPr>
          <p:cNvCxnSpPr/>
          <p:nvPr/>
        </p:nvCxnSpPr>
        <p:spPr>
          <a:xfrm>
            <a:off x="2102382" y="1815259"/>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EFFB8C1E-6406-4EE4-A440-B12C7B5CE9F2}"/>
              </a:ext>
            </a:extLst>
          </p:cNvPr>
          <p:cNvSpPr txBox="1"/>
          <p:nvPr/>
        </p:nvSpPr>
        <p:spPr>
          <a:xfrm>
            <a:off x="102954" y="2226351"/>
            <a:ext cx="3388034" cy="3931846"/>
          </a:xfrm>
          <a:prstGeom prst="rect">
            <a:avLst/>
          </a:prstGeom>
          <a:noFill/>
        </p:spPr>
        <p:txBody>
          <a:bodyPr wrap="square" rtlCol="0">
            <a:spAutoFit/>
          </a:bodyPr>
          <a:lstStyle/>
          <a:p>
            <a:pPr>
              <a:lnSpc>
                <a:spcPts val="1500"/>
              </a:lnSpc>
            </a:pPr>
            <a:r>
              <a:rPr lang="fr-FR" sz="1400" b="1" dirty="0">
                <a:effectLst>
                  <a:outerShdw blurRad="38100" dist="38100" dir="2700000" algn="tl">
                    <a:srgbClr val="000000">
                      <a:alpha val="43137"/>
                    </a:srgbClr>
                  </a:outerShdw>
                </a:effectLst>
              </a:rPr>
              <a:t>L</a:t>
            </a:r>
            <a:r>
              <a:rPr lang="fr-FR" sz="1400" dirty="0"/>
              <a:t>e quotidien des dirigeants et des managers dans le contexte post Covid-19 met en exergue toute la complexité et l’aspect chaotique que les organisations vivent dans la conduite de leurs affaires : incertitude, ambiguïté, peur des lendemains, pression du temps, enjeux nébuleux, rapport de force, menaces concurrentielles, climat social en déclin,…</a:t>
            </a:r>
          </a:p>
          <a:p>
            <a:pPr>
              <a:lnSpc>
                <a:spcPts val="1500"/>
              </a:lnSpc>
            </a:pPr>
            <a:endParaRPr lang="fr-FR" sz="1400" dirty="0"/>
          </a:p>
          <a:p>
            <a:pPr>
              <a:lnSpc>
                <a:spcPts val="1500"/>
              </a:lnSpc>
            </a:pPr>
            <a:r>
              <a:rPr lang="fr-FR" sz="1400" b="1" dirty="0">
                <a:effectLst>
                  <a:outerShdw blurRad="38100" dist="38100" dir="2700000" algn="tl">
                    <a:srgbClr val="000000">
                      <a:alpha val="43137"/>
                    </a:srgbClr>
                  </a:outerShdw>
                </a:effectLst>
              </a:rPr>
              <a:t>D</a:t>
            </a:r>
            <a:r>
              <a:rPr lang="fr-FR" sz="1400" dirty="0"/>
              <a:t>ans ce contexte de crise globale que nous traversons, plus que jamais les relations interpersonnelles apparaissent comme des leviers essentiels pour nourrir la relation à soi, à l’autre, pour comprendre les sources de motivation et décompenser les séquences de stress si récurrentes dans une période de crise.</a:t>
            </a:r>
          </a:p>
          <a:p>
            <a:pPr>
              <a:lnSpc>
                <a:spcPts val="1500"/>
              </a:lnSpc>
            </a:pPr>
            <a:endParaRPr lang="fr-FR" sz="1400" dirty="0"/>
          </a:p>
          <a:p>
            <a:endParaRPr lang="fr-FR" sz="1200" dirty="0"/>
          </a:p>
        </p:txBody>
      </p:sp>
      <p:pic>
        <p:nvPicPr>
          <p:cNvPr id="1028" name="Picture 4" descr="Comment leur dire? Avec Process Communication Model (Niveau 1 ...">
            <a:extLst>
              <a:ext uri="{FF2B5EF4-FFF2-40B4-BE49-F238E27FC236}">
                <a16:creationId xmlns:a16="http://schemas.microsoft.com/office/drawing/2014/main" id="{993116D4-30DA-46B5-B9C4-3CC47D43CE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779" y="5764143"/>
            <a:ext cx="3028950" cy="1063687"/>
          </a:xfrm>
          <a:prstGeom prst="rect">
            <a:avLst/>
          </a:prstGeom>
          <a:noFill/>
          <a:extLst>
            <a:ext uri="{909E8E84-426E-40DD-AFC4-6F175D3DCCD1}">
              <a14:hiddenFill xmlns:a14="http://schemas.microsoft.com/office/drawing/2010/main">
                <a:solidFill>
                  <a:srgbClr val="FFFFFF"/>
                </a:solidFill>
              </a14:hiddenFill>
            </a:ext>
          </a:extLst>
        </p:spPr>
      </p:pic>
      <p:sp>
        <p:nvSpPr>
          <p:cNvPr id="14" name="ZoneTexte 13">
            <a:extLst>
              <a:ext uri="{FF2B5EF4-FFF2-40B4-BE49-F238E27FC236}">
                <a16:creationId xmlns:a16="http://schemas.microsoft.com/office/drawing/2014/main" id="{D68B51A1-353B-48FC-A239-4806537FB68D}"/>
              </a:ext>
            </a:extLst>
          </p:cNvPr>
          <p:cNvSpPr txBox="1"/>
          <p:nvPr/>
        </p:nvSpPr>
        <p:spPr>
          <a:xfrm>
            <a:off x="118980" y="6709891"/>
            <a:ext cx="3355983" cy="2970044"/>
          </a:xfrm>
          <a:prstGeom prst="rect">
            <a:avLst/>
          </a:prstGeom>
          <a:noFill/>
        </p:spPr>
        <p:txBody>
          <a:bodyPr wrap="square" rtlCol="0">
            <a:spAutoFit/>
          </a:bodyPr>
          <a:lstStyle/>
          <a:p>
            <a:pPr>
              <a:lnSpc>
                <a:spcPts val="1500"/>
              </a:lnSpc>
              <a:spcBef>
                <a:spcPct val="0"/>
              </a:spcBef>
            </a:pPr>
            <a:r>
              <a:rPr lang="fr-FR" altLang="fr-FR" sz="1400" b="1" dirty="0">
                <a:effectLst>
                  <a:outerShdw blurRad="38100" dist="38100" dir="2700000" algn="tl">
                    <a:srgbClr val="000000">
                      <a:alpha val="43137"/>
                    </a:srgbClr>
                  </a:outerShdw>
                </a:effectLst>
              </a:rPr>
              <a:t>L</a:t>
            </a:r>
            <a:r>
              <a:rPr lang="fr-FR" altLang="fr-FR" sz="1400" dirty="0"/>
              <a:t>e Process Communication Model</a:t>
            </a:r>
            <a:r>
              <a:rPr lang="fr-FR" sz="1400" dirty="0">
                <a:solidFill>
                  <a:srgbClr val="333333"/>
                </a:solidFill>
              </a:rPr>
              <a:t>®</a:t>
            </a:r>
            <a:r>
              <a:rPr lang="fr-FR" altLang="fr-FR" sz="1400" dirty="0"/>
              <a:t> (PCM)﻿ est à la fois un outil de communication et un modèle de découverte et de compréhension de sa propre personnalité et de son leadership et de la personnalité de ses interlocuteurs.</a:t>
            </a:r>
          </a:p>
          <a:p>
            <a:pPr marL="285750" indent="-285750">
              <a:lnSpc>
                <a:spcPts val="1500"/>
              </a:lnSpc>
              <a:spcBef>
                <a:spcPct val="0"/>
              </a:spcBef>
              <a:buFont typeface="Arial" panose="020B0604020202020204" pitchFamily="34" charset="0"/>
              <a:buChar char="•"/>
            </a:pPr>
            <a:endParaRPr lang="fr-FR" altLang="fr-FR" sz="1400" dirty="0"/>
          </a:p>
          <a:p>
            <a:pPr>
              <a:lnSpc>
                <a:spcPts val="1500"/>
              </a:lnSpc>
              <a:spcBef>
                <a:spcPct val="0"/>
              </a:spcBef>
            </a:pPr>
            <a:r>
              <a:rPr lang="fr-FR" altLang="fr-FR" sz="1400" b="1" dirty="0">
                <a:effectLst>
                  <a:outerShdw blurRad="38100" dist="38100" dir="2700000" algn="tl">
                    <a:srgbClr val="000000">
                      <a:alpha val="43137"/>
                    </a:srgbClr>
                  </a:outerShdw>
                </a:effectLst>
              </a:rPr>
              <a:t>L</a:t>
            </a:r>
            <a:r>
              <a:rPr lang="fr-FR" altLang="fr-FR" sz="1400" dirty="0"/>
              <a:t>a compréhension des personnalités donne des clés pour développer des stratégies de communication adaptées, réagir de manière appropriée aux sollicitations de son entourage, construire dans le court terme des relations constructives et efficaces.</a:t>
            </a:r>
          </a:p>
          <a:p>
            <a:endParaRPr lang="fr-FR" sz="1200" dirty="0"/>
          </a:p>
        </p:txBody>
      </p:sp>
      <p:sp>
        <p:nvSpPr>
          <p:cNvPr id="17" name="Rectangle 7">
            <a:extLst>
              <a:ext uri="{FF2B5EF4-FFF2-40B4-BE49-F238E27FC236}">
                <a16:creationId xmlns:a16="http://schemas.microsoft.com/office/drawing/2014/main" id="{71BA49B6-AD2B-472E-B384-A49321B01443}"/>
              </a:ext>
            </a:extLst>
          </p:cNvPr>
          <p:cNvSpPr>
            <a:spLocks noChangeArrowheads="1"/>
          </p:cNvSpPr>
          <p:nvPr/>
        </p:nvSpPr>
        <p:spPr bwMode="auto">
          <a:xfrm>
            <a:off x="479539" y="5105660"/>
            <a:ext cx="9312201" cy="992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ts val="1600"/>
              </a:lnSpc>
              <a:spcBef>
                <a:spcPct val="0"/>
              </a:spcBef>
              <a:buFont typeface="Wingdings" panose="05000000000000000000" pitchFamily="2" charset="2"/>
              <a:buChar char="§"/>
            </a:pPr>
            <a:endParaRPr lang="fr-FR" altLang="fr-FR" sz="1400" b="1" dirty="0">
              <a:latin typeface="+mn-lt"/>
            </a:endParaRPr>
          </a:p>
          <a:p>
            <a:pPr algn="ctr">
              <a:lnSpc>
                <a:spcPts val="1600"/>
              </a:lnSpc>
              <a:spcBef>
                <a:spcPct val="0"/>
              </a:spcBef>
              <a:buNone/>
            </a:pPr>
            <a:r>
              <a:rPr lang="fr-FR" altLang="fr-FR" sz="1400" b="1" dirty="0">
                <a:effectLst>
                  <a:outerShdw blurRad="38100" dist="38100" dir="2700000" algn="tl">
                    <a:srgbClr val="000000">
                      <a:alpha val="43137"/>
                    </a:srgbClr>
                  </a:outerShdw>
                </a:effectLst>
                <a:latin typeface="+mn-lt"/>
              </a:rPr>
              <a:t>Process Com Model</a:t>
            </a:r>
            <a:r>
              <a:rPr lang="fr-FR" sz="1400" dirty="0">
                <a:solidFill>
                  <a:srgbClr val="333333"/>
                </a:solidFill>
              </a:rPr>
              <a:t> ®</a:t>
            </a:r>
            <a:r>
              <a:rPr lang="fr-FR" altLang="fr-FR" sz="1400" b="1" dirty="0">
                <a:effectLst>
                  <a:outerShdw blurRad="38100" dist="38100" dir="2700000" algn="tl">
                    <a:srgbClr val="000000">
                      <a:alpha val="43137"/>
                    </a:srgbClr>
                  </a:outerShdw>
                </a:effectLst>
                <a:latin typeface="+mn-lt"/>
              </a:rPr>
              <a:t>, ça sert à quoi ?</a:t>
            </a:r>
          </a:p>
          <a:p>
            <a:pPr algn="ctr" eaLnBrk="1" hangingPunct="1">
              <a:lnSpc>
                <a:spcPts val="1600"/>
              </a:lnSpc>
              <a:spcBef>
                <a:spcPct val="0"/>
              </a:spcBef>
              <a:buFontTx/>
              <a:buNone/>
            </a:pPr>
            <a:endParaRPr lang="fr-FR" altLang="fr-FR" sz="1400" b="1" dirty="0">
              <a:latin typeface="+mn-lt"/>
            </a:endParaRPr>
          </a:p>
          <a:p>
            <a:pPr algn="ctr" eaLnBrk="1" hangingPunct="1">
              <a:lnSpc>
                <a:spcPts val="700"/>
              </a:lnSpc>
              <a:spcBef>
                <a:spcPct val="0"/>
              </a:spcBef>
              <a:buFontTx/>
              <a:buNone/>
            </a:pPr>
            <a:endParaRPr lang="fr-FR" altLang="fr-FR" sz="1400" b="1" dirty="0">
              <a:latin typeface="+mn-lt"/>
            </a:endParaRPr>
          </a:p>
          <a:p>
            <a:pPr eaLnBrk="1" hangingPunct="1">
              <a:lnSpc>
                <a:spcPts val="1500"/>
              </a:lnSpc>
              <a:spcBef>
                <a:spcPct val="0"/>
              </a:spcBef>
              <a:buFont typeface="Wingdings" panose="05000000000000000000" pitchFamily="2" charset="2"/>
              <a:buChar char="§"/>
            </a:pPr>
            <a:endParaRPr lang="fr-FR" altLang="fr-FR" sz="1400" b="1" dirty="0">
              <a:latin typeface="Garamond" panose="02020404030301010803" pitchFamily="18" charset="0"/>
              <a:cs typeface="Times New Roman" panose="02020603050405020304" pitchFamily="18" charset="0"/>
            </a:endParaRPr>
          </a:p>
        </p:txBody>
      </p:sp>
      <p:sp>
        <p:nvSpPr>
          <p:cNvPr id="18" name="Rectangle à coins arrondis 4">
            <a:extLst>
              <a:ext uri="{FF2B5EF4-FFF2-40B4-BE49-F238E27FC236}">
                <a16:creationId xmlns:a16="http://schemas.microsoft.com/office/drawing/2014/main" id="{0E8DE9F7-1FC3-445F-81C3-9927FA557408}"/>
              </a:ext>
            </a:extLst>
          </p:cNvPr>
          <p:cNvSpPr/>
          <p:nvPr/>
        </p:nvSpPr>
        <p:spPr>
          <a:xfrm>
            <a:off x="3582224" y="4515193"/>
            <a:ext cx="3082735" cy="675058"/>
          </a:xfrm>
          <a:prstGeom prst="roundRect">
            <a:avLst/>
          </a:prstGeom>
          <a:solidFill>
            <a:srgbClr val="FFC000"/>
          </a:solidFill>
          <a:ln w="12700" cap="flat" cmpd="sng" algn="ctr">
            <a:solidFill>
              <a:srgbClr val="FFFFFF">
                <a:lumMod val="50000"/>
              </a:srgbClr>
            </a:solidFill>
            <a:prstDash val="solid"/>
          </a:ln>
          <a:effectLst>
            <a:outerShdw blurRad="50800" dist="25400" algn="bl" rotWithShape="0">
              <a:srgbClr val="000000">
                <a:alpha val="60000"/>
              </a:srgbClr>
            </a:outerShdw>
          </a:effectLst>
        </p:spPr>
        <p:txBody>
          <a:bodyPr anchor="ctr"/>
          <a:lstStyle/>
          <a:p>
            <a:pPr marL="6858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100" normalizeH="0" baseline="0" noProof="0" dirty="0">
                <a:ln>
                  <a:noFill/>
                </a:ln>
                <a:solidFill>
                  <a:srgbClr val="000000"/>
                </a:solidFill>
                <a:effectLst/>
                <a:uLnTx/>
                <a:uFillTx/>
                <a:ea typeface="+mn-ea"/>
                <a:cs typeface="Century Gothic"/>
              </a:rPr>
              <a:t>Un outil </a:t>
            </a:r>
            <a:r>
              <a:rPr kumimoji="0" lang="fr-FR" sz="1600" b="1" i="0" u="none" strike="noStrike" kern="0" cap="none" spc="-100" normalizeH="0" baseline="0" noProof="0" dirty="0">
                <a:ln>
                  <a:noFill/>
                </a:ln>
                <a:solidFill>
                  <a:srgbClr val="000000"/>
                </a:solidFill>
                <a:effectLst/>
                <a:uLnTx/>
                <a:uFillTx/>
                <a:ea typeface="+mn-ea"/>
                <a:cs typeface="Century Gothic"/>
              </a:rPr>
              <a:t>puissant</a:t>
            </a:r>
            <a:r>
              <a:rPr kumimoji="0" lang="fr-FR" sz="1600" b="0" i="0" u="none" strike="noStrike" kern="0" cap="none" spc="-100" normalizeH="0" baseline="0" noProof="0" dirty="0">
                <a:ln>
                  <a:noFill/>
                </a:ln>
                <a:solidFill>
                  <a:srgbClr val="000000"/>
                </a:solidFill>
                <a:effectLst/>
                <a:uLnTx/>
                <a:uFillTx/>
                <a:ea typeface="+mn-ea"/>
                <a:cs typeface="Century Gothic"/>
              </a:rPr>
              <a:t> et </a:t>
            </a:r>
            <a:r>
              <a:rPr kumimoji="0" lang="fr-FR" sz="1600" b="1" i="0" u="none" strike="noStrike" kern="0" cap="none" spc="-100" normalizeH="0" baseline="0" noProof="0" dirty="0">
                <a:ln>
                  <a:noFill/>
                </a:ln>
                <a:solidFill>
                  <a:srgbClr val="000000"/>
                </a:solidFill>
                <a:effectLst/>
                <a:uLnTx/>
                <a:uFillTx/>
                <a:ea typeface="+mn-ea"/>
                <a:cs typeface="Century Gothic"/>
              </a:rPr>
              <a:t>pragmatique</a:t>
            </a:r>
            <a:r>
              <a:rPr kumimoji="0" lang="fr-FR" sz="1600" b="0" i="0" u="none" strike="noStrike" kern="0" cap="none" spc="-100" normalizeH="0" baseline="0" noProof="0" dirty="0">
                <a:ln>
                  <a:noFill/>
                </a:ln>
                <a:solidFill>
                  <a:srgbClr val="000000"/>
                </a:solidFill>
                <a:effectLst/>
                <a:uLnTx/>
                <a:uFillTx/>
                <a:ea typeface="+mn-ea"/>
                <a:cs typeface="Century Gothic"/>
              </a:rPr>
              <a:t> basé sur </a:t>
            </a:r>
            <a:r>
              <a:rPr kumimoji="0" lang="fr-FR" sz="1600" b="1" i="0" u="none" strike="noStrike" kern="0" cap="none" spc="-100" normalizeH="0" baseline="0" noProof="0" dirty="0">
                <a:ln>
                  <a:noFill/>
                </a:ln>
                <a:solidFill>
                  <a:srgbClr val="000000"/>
                </a:solidFill>
                <a:effectLst/>
                <a:uLnTx/>
                <a:uFillTx/>
                <a:ea typeface="+mn-ea"/>
                <a:cs typeface="Century Gothic"/>
              </a:rPr>
              <a:t>l’observation</a:t>
            </a:r>
            <a:r>
              <a:rPr kumimoji="0" lang="fr-FR" sz="1600" b="0" i="0" u="none" strike="noStrike" kern="0" cap="none" spc="-100" normalizeH="0" baseline="0" noProof="0" dirty="0">
                <a:ln>
                  <a:noFill/>
                </a:ln>
                <a:solidFill>
                  <a:srgbClr val="000000"/>
                </a:solidFill>
                <a:effectLst/>
                <a:uLnTx/>
                <a:uFillTx/>
                <a:ea typeface="+mn-ea"/>
                <a:cs typeface="Century Gothic"/>
              </a:rPr>
              <a:t> servant 4 objectifs :</a:t>
            </a:r>
          </a:p>
        </p:txBody>
      </p:sp>
      <p:sp>
        <p:nvSpPr>
          <p:cNvPr id="19" name="Espace réservé du contenu 2">
            <a:extLst>
              <a:ext uri="{FF2B5EF4-FFF2-40B4-BE49-F238E27FC236}">
                <a16:creationId xmlns:a16="http://schemas.microsoft.com/office/drawing/2014/main" id="{B599ADC7-E16E-43D6-B4B1-F17AA73E136D}"/>
              </a:ext>
            </a:extLst>
          </p:cNvPr>
          <p:cNvSpPr txBox="1">
            <a:spLocks/>
          </p:cNvSpPr>
          <p:nvPr/>
        </p:nvSpPr>
        <p:spPr>
          <a:xfrm>
            <a:off x="3526545" y="5421955"/>
            <a:ext cx="3322260" cy="3743325"/>
          </a:xfrm>
          <a:prstGeom prst="rect">
            <a:avLst/>
          </a:prstGeom>
        </p:spPr>
        <p:txBody>
          <a:bodyPr>
            <a:normAutofit/>
          </a:bodyPr>
          <a:lstStyle>
            <a:lvl1pPr marL="342900" indent="-228600" algn="l" rtl="0" fontAlgn="base">
              <a:spcBef>
                <a:spcPct val="20000"/>
              </a:spcBef>
              <a:spcAft>
                <a:spcPct val="0"/>
              </a:spcAft>
              <a:buClr>
                <a:schemeClr val="accent1"/>
              </a:buClr>
              <a:buFont typeface="Arial" panose="020B0604020202020204" pitchFamily="34" charset="0"/>
              <a:buChar char="•"/>
              <a:defRPr sz="2000" kern="1200">
                <a:solidFill>
                  <a:schemeClr val="tx1"/>
                </a:solidFill>
                <a:latin typeface="Century Gothic"/>
                <a:ea typeface="+mn-ea"/>
                <a:cs typeface="Century Gothic"/>
              </a:defRPr>
            </a:lvl1pPr>
            <a:lvl2pPr marL="639763" indent="-228600" algn="l" rtl="0" fontAlgn="base">
              <a:spcBef>
                <a:spcPct val="20000"/>
              </a:spcBef>
              <a:spcAft>
                <a:spcPct val="0"/>
              </a:spcAft>
              <a:buClr>
                <a:schemeClr val="accent2"/>
              </a:buClr>
              <a:buFont typeface="Wingdings" panose="05000000000000000000" pitchFamily="2" charset="2"/>
              <a:buChar char="ü"/>
              <a:defRPr sz="2800" kern="1200">
                <a:solidFill>
                  <a:schemeClr val="tx1"/>
                </a:solidFill>
                <a:latin typeface="Century Gothic"/>
                <a:ea typeface="+mn-ea"/>
                <a:cs typeface="Century Gothic"/>
              </a:defRPr>
            </a:lvl2pPr>
            <a:lvl3pPr marL="1004888" indent="-228600" algn="l" rtl="0" fontAlgn="base">
              <a:spcBef>
                <a:spcPct val="20000"/>
              </a:spcBef>
              <a:spcAft>
                <a:spcPct val="0"/>
              </a:spcAft>
              <a:buClr>
                <a:srgbClr val="D2CB6C"/>
              </a:buClr>
              <a:buFont typeface="Wingdings" panose="05000000000000000000" pitchFamily="2" charset="2"/>
              <a:buChar char="§"/>
              <a:defRPr sz="1600" kern="1200">
                <a:solidFill>
                  <a:schemeClr val="tx1"/>
                </a:solidFill>
                <a:latin typeface="Century Gothic"/>
                <a:ea typeface="+mn-ea"/>
                <a:cs typeface="Century Gothic"/>
              </a:defRPr>
            </a:lvl3pPr>
            <a:lvl4pPr marL="1279525" indent="-228600" algn="l" rtl="0" fontAlgn="base">
              <a:spcBef>
                <a:spcPct val="20000"/>
              </a:spcBef>
              <a:spcAft>
                <a:spcPct val="0"/>
              </a:spcAft>
              <a:buClr>
                <a:srgbClr val="95A39D"/>
              </a:buClr>
              <a:buFont typeface="Arial" panose="020B0604020202020204" pitchFamily="34" charset="0"/>
              <a:buChar char="•"/>
              <a:defRPr sz="1400" kern="1200">
                <a:solidFill>
                  <a:schemeClr val="tx1"/>
                </a:solidFill>
                <a:latin typeface="Century Gothic"/>
                <a:ea typeface="+mn-ea"/>
                <a:cs typeface="Century Gothic"/>
              </a:defRPr>
            </a:lvl4pPr>
            <a:lvl5pPr marL="1554163" indent="-228600" algn="l" rtl="0" fontAlgn="base">
              <a:spcBef>
                <a:spcPct val="20000"/>
              </a:spcBef>
              <a:spcAft>
                <a:spcPct val="0"/>
              </a:spcAft>
              <a:buClr>
                <a:srgbClr val="C89F5D"/>
              </a:buClr>
              <a:buFont typeface="Arial" panose="020B0604020202020204" pitchFamily="34" charset="0"/>
              <a:buChar char="•"/>
              <a:defRPr sz="1200" kern="1200">
                <a:solidFill>
                  <a:schemeClr val="tx1"/>
                </a:solidFill>
                <a:latin typeface="Century Gothic"/>
                <a:ea typeface="+mn-ea"/>
                <a:cs typeface="Century Gothic"/>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68580" marR="0" lvl="0" indent="0" algn="l" defTabSz="914400" rtl="0" eaLnBrk="1" fontAlgn="base" latinLnBrk="0" hangingPunct="1">
              <a:lnSpc>
                <a:spcPts val="1800"/>
              </a:lnSpc>
              <a:spcBef>
                <a:spcPct val="20000"/>
              </a:spcBef>
              <a:spcAft>
                <a:spcPct val="0"/>
              </a:spcAft>
              <a:buClr>
                <a:srgbClr val="2C8CB9"/>
              </a:buClr>
              <a:buSzTx/>
              <a:buFont typeface="Arial" panose="020B0604020202020204" pitchFamily="34" charset="0"/>
              <a:buNone/>
              <a:tabLst/>
              <a:defRPr/>
            </a:pPr>
            <a:endParaRPr kumimoji="0" lang="fr-FR" sz="1400" b="0" i="0" u="none" strike="noStrike" kern="1200" cap="none" spc="0" normalizeH="0" baseline="0" noProof="0" dirty="0">
              <a:ln>
                <a:noFill/>
              </a:ln>
              <a:solidFill>
                <a:srgbClr val="2F2B20"/>
              </a:solidFill>
              <a:effectLst/>
              <a:uLnTx/>
              <a:uFillTx/>
              <a:latin typeface="+mn-lt"/>
            </a:endParaRPr>
          </a:p>
          <a:p>
            <a:pPr marL="68580" marR="0" lvl="0" indent="0" algn="l" defTabSz="914400" rtl="0" eaLnBrk="1" fontAlgn="base" latinLnBrk="0" hangingPunct="1">
              <a:lnSpc>
                <a:spcPts val="1300"/>
              </a:lnSpc>
              <a:spcBef>
                <a:spcPct val="20000"/>
              </a:spcBef>
              <a:spcAft>
                <a:spcPct val="0"/>
              </a:spcAft>
              <a:buClr>
                <a:srgbClr val="FFFFFF">
                  <a:lumMod val="50000"/>
                </a:srgbClr>
              </a:buClr>
              <a:buSzTx/>
              <a:buNone/>
              <a:tabLst/>
              <a:defRPr/>
            </a:pPr>
            <a:r>
              <a:rPr kumimoji="0" lang="fr-FR" sz="1400" b="1" i="0" u="none" strike="noStrike" kern="1200" cap="none" spc="0" normalizeH="0" baseline="0" noProof="0" dirty="0">
                <a:ln>
                  <a:noFill/>
                </a:ln>
                <a:solidFill>
                  <a:srgbClr val="92D050"/>
                </a:solidFill>
                <a:effectLst>
                  <a:outerShdw blurRad="38100" dist="38100" dir="2700000" algn="tl">
                    <a:srgbClr val="000000">
                      <a:alpha val="43137"/>
                    </a:srgbClr>
                  </a:outerShdw>
                </a:effectLst>
                <a:uLnTx/>
                <a:uFillTx/>
                <a:latin typeface="+mn-lt"/>
              </a:rPr>
              <a:t>1.     </a:t>
            </a:r>
            <a:r>
              <a:rPr kumimoji="0" lang="fr-FR" sz="1400" b="0" i="0" u="none" strike="noStrike" kern="1200" cap="none" spc="0" normalizeH="0" baseline="0" noProof="0" dirty="0">
                <a:ln>
                  <a:noFill/>
                </a:ln>
                <a:solidFill>
                  <a:srgbClr val="2F2B20"/>
                </a:solidFill>
                <a:effectLst/>
                <a:uLnTx/>
                <a:uFillTx/>
                <a:latin typeface="+mn-lt"/>
              </a:rPr>
              <a:t>Mieux se connaître et mieux se gérer</a:t>
            </a:r>
          </a:p>
          <a:p>
            <a:pPr marL="68580" marR="0" lvl="0" indent="0" algn="l" defTabSz="914400" rtl="0" eaLnBrk="1" fontAlgn="base" latinLnBrk="0" hangingPunct="1">
              <a:lnSpc>
                <a:spcPts val="1300"/>
              </a:lnSpc>
              <a:spcBef>
                <a:spcPct val="20000"/>
              </a:spcBef>
              <a:spcAft>
                <a:spcPct val="0"/>
              </a:spcAft>
              <a:buClr>
                <a:srgbClr val="FFFFFF">
                  <a:lumMod val="50000"/>
                </a:srgbClr>
              </a:buClr>
              <a:buSzTx/>
              <a:buNone/>
              <a:tabLst/>
              <a:defRPr/>
            </a:pPr>
            <a:r>
              <a:rPr kumimoji="0" lang="fr-FR" sz="1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mn-lt"/>
              </a:rPr>
              <a:t>2.     </a:t>
            </a:r>
            <a:r>
              <a:rPr kumimoji="0" lang="fr-FR" sz="1400" b="0" i="0" u="none" strike="noStrike" kern="1200" cap="none" spc="0" normalizeH="0" baseline="0" noProof="0" dirty="0">
                <a:ln>
                  <a:noFill/>
                </a:ln>
                <a:solidFill>
                  <a:srgbClr val="2F2B20"/>
                </a:solidFill>
                <a:effectLst/>
                <a:uLnTx/>
                <a:uFillTx/>
                <a:latin typeface="+mn-lt"/>
              </a:rPr>
              <a:t>Adapter sa communication à ses interlocuteurs et collaborateurs</a:t>
            </a:r>
            <a:endParaRPr lang="fr-FR" sz="1400" dirty="0">
              <a:solidFill>
                <a:srgbClr val="2F2B20"/>
              </a:solidFill>
              <a:latin typeface="+mn-lt"/>
            </a:endParaRPr>
          </a:p>
          <a:p>
            <a:pPr marL="68580" marR="0" lvl="0" indent="0" algn="l" defTabSz="914400" rtl="0" eaLnBrk="1" fontAlgn="base" latinLnBrk="0" hangingPunct="1">
              <a:lnSpc>
                <a:spcPts val="1300"/>
              </a:lnSpc>
              <a:spcBef>
                <a:spcPct val="20000"/>
              </a:spcBef>
              <a:spcAft>
                <a:spcPct val="0"/>
              </a:spcAft>
              <a:buClr>
                <a:srgbClr val="FFFFFF">
                  <a:lumMod val="50000"/>
                </a:srgbClr>
              </a:buClr>
              <a:buSzTx/>
              <a:buNone/>
              <a:tabLst/>
              <a:defRPr/>
            </a:pPr>
            <a:r>
              <a:rPr kumimoji="0" lang="fr-FR" sz="14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n-lt"/>
              </a:rPr>
              <a:t>3.     </a:t>
            </a:r>
            <a:r>
              <a:rPr kumimoji="0" lang="fr-FR" sz="1400" b="0" i="0" u="none" strike="noStrike" kern="1200" cap="none" spc="0" normalizeH="0" baseline="0" noProof="0" dirty="0">
                <a:ln>
                  <a:noFill/>
                </a:ln>
                <a:solidFill>
                  <a:srgbClr val="2F2B20"/>
                </a:solidFill>
                <a:effectLst/>
                <a:uLnTx/>
                <a:uFillTx/>
                <a:latin typeface="+mn-lt"/>
              </a:rPr>
              <a:t>Identifier</a:t>
            </a:r>
            <a:r>
              <a:rPr kumimoji="0" lang="fr-FR" sz="1400" b="0" i="0" u="none" strike="noStrike" kern="1200" cap="none" spc="0" normalizeH="0" noProof="0" dirty="0">
                <a:ln>
                  <a:noFill/>
                </a:ln>
                <a:solidFill>
                  <a:srgbClr val="2F2B20"/>
                </a:solidFill>
                <a:effectLst/>
                <a:uLnTx/>
                <a:uFillTx/>
                <a:latin typeface="+mn-lt"/>
              </a:rPr>
              <a:t> ses sources de motivation et celles de ses interlocuteurs</a:t>
            </a:r>
            <a:r>
              <a:rPr kumimoji="0" lang="fr-FR" sz="1400" b="0" i="0" u="none" strike="noStrike" kern="1200" cap="none" spc="0" normalizeH="0" baseline="0" noProof="0" dirty="0">
                <a:ln>
                  <a:noFill/>
                </a:ln>
                <a:solidFill>
                  <a:srgbClr val="2F2B20"/>
                </a:solidFill>
                <a:effectLst/>
                <a:uLnTx/>
                <a:uFillTx/>
                <a:latin typeface="+mn-lt"/>
              </a:rPr>
              <a:t> </a:t>
            </a:r>
          </a:p>
          <a:p>
            <a:pPr marL="68580" marR="0" lvl="0" indent="0" algn="l" defTabSz="914400" rtl="0" eaLnBrk="1" fontAlgn="base" latinLnBrk="0" hangingPunct="1">
              <a:lnSpc>
                <a:spcPts val="1300"/>
              </a:lnSpc>
              <a:spcBef>
                <a:spcPct val="20000"/>
              </a:spcBef>
              <a:spcAft>
                <a:spcPct val="0"/>
              </a:spcAft>
              <a:buClr>
                <a:srgbClr val="FFFFFF">
                  <a:lumMod val="50000"/>
                </a:srgbClr>
              </a:buClr>
              <a:buSzTx/>
              <a:buNone/>
              <a:tabLst/>
              <a:defRPr/>
            </a:pPr>
            <a:r>
              <a:rPr kumimoji="0" lang="fr-FR" sz="1400" b="1" i="0" u="none"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mn-lt"/>
              </a:rPr>
              <a:t>4.    </a:t>
            </a:r>
            <a:r>
              <a:rPr kumimoji="0" lang="fr-FR" sz="1400" b="0" i="0" u="none" strike="noStrike" kern="1200" cap="none" spc="0" normalizeH="0" baseline="0" noProof="0" dirty="0">
                <a:ln>
                  <a:noFill/>
                </a:ln>
                <a:solidFill>
                  <a:srgbClr val="2F2B20"/>
                </a:solidFill>
                <a:effectLst/>
                <a:uLnTx/>
                <a:uFillTx/>
                <a:latin typeface="+mn-lt"/>
              </a:rPr>
              <a:t>Gérer les situations de stress, de tensions ou de conflits </a:t>
            </a:r>
          </a:p>
        </p:txBody>
      </p:sp>
      <p:cxnSp>
        <p:nvCxnSpPr>
          <p:cNvPr id="3" name="Connecteur droit 2">
            <a:extLst>
              <a:ext uri="{FF2B5EF4-FFF2-40B4-BE49-F238E27FC236}">
                <a16:creationId xmlns:a16="http://schemas.microsoft.com/office/drawing/2014/main" id="{86127057-2671-46CC-84BF-22C3C49DA184}"/>
              </a:ext>
            </a:extLst>
          </p:cNvPr>
          <p:cNvCxnSpPr>
            <a:cxnSpLocks/>
          </p:cNvCxnSpPr>
          <p:nvPr/>
        </p:nvCxnSpPr>
        <p:spPr>
          <a:xfrm>
            <a:off x="3748806" y="7321956"/>
            <a:ext cx="820566"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96EA93D8-6CE6-44D0-8EC6-A083F12D71B6}"/>
              </a:ext>
            </a:extLst>
          </p:cNvPr>
          <p:cNvSpPr txBox="1"/>
          <p:nvPr/>
        </p:nvSpPr>
        <p:spPr>
          <a:xfrm flipH="1">
            <a:off x="4569372" y="7122466"/>
            <a:ext cx="1459231" cy="338554"/>
          </a:xfrm>
          <a:prstGeom prst="rect">
            <a:avLst/>
          </a:prstGeom>
          <a:noFill/>
        </p:spPr>
        <p:txBody>
          <a:bodyPr wrap="square" rtlCol="0">
            <a:spAutoFit/>
          </a:bodyPr>
          <a:lstStyle/>
          <a:p>
            <a:r>
              <a:rPr lang="fr-FR" sz="1600" b="1" dirty="0">
                <a:cs typeface="Arial" panose="020B0604020202020204" pitchFamily="34" charset="0"/>
              </a:rPr>
              <a:t>La formation</a:t>
            </a:r>
          </a:p>
        </p:txBody>
      </p:sp>
      <p:cxnSp>
        <p:nvCxnSpPr>
          <p:cNvPr id="28" name="Connecteur droit 27">
            <a:extLst>
              <a:ext uri="{FF2B5EF4-FFF2-40B4-BE49-F238E27FC236}">
                <a16:creationId xmlns:a16="http://schemas.microsoft.com/office/drawing/2014/main" id="{82CED29E-472B-4823-92F6-1D4708D6F500}"/>
              </a:ext>
            </a:extLst>
          </p:cNvPr>
          <p:cNvCxnSpPr>
            <a:cxnSpLocks/>
          </p:cNvCxnSpPr>
          <p:nvPr/>
        </p:nvCxnSpPr>
        <p:spPr>
          <a:xfrm flipV="1">
            <a:off x="5814283" y="7321956"/>
            <a:ext cx="753227" cy="22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7DFB2287-95F4-4DF8-9848-464A0EA67DEF}"/>
              </a:ext>
            </a:extLst>
          </p:cNvPr>
          <p:cNvSpPr txBox="1"/>
          <p:nvPr/>
        </p:nvSpPr>
        <p:spPr>
          <a:xfrm>
            <a:off x="3600247" y="7489441"/>
            <a:ext cx="3174856" cy="2031325"/>
          </a:xfrm>
          <a:prstGeom prst="rect">
            <a:avLst/>
          </a:prstGeom>
          <a:noFill/>
        </p:spPr>
        <p:txBody>
          <a:bodyPr wrap="square" rtlCol="0">
            <a:spAutoFit/>
          </a:bodyPr>
          <a:lstStyle/>
          <a:p>
            <a:r>
              <a:rPr lang="fr-FR" sz="1400" dirty="0"/>
              <a:t>Noria RH Evolution vous propose d’accéder à la formation «</a:t>
            </a:r>
            <a:r>
              <a:rPr lang="fr-FR" sz="1400" b="1" i="1" dirty="0"/>
              <a:t> Process Com Model</a:t>
            </a:r>
            <a:r>
              <a:rPr lang="fr-FR" sz="1400" b="1" i="1" dirty="0">
                <a:solidFill>
                  <a:srgbClr val="333333"/>
                </a:solidFill>
              </a:rPr>
              <a:t> ®</a:t>
            </a:r>
            <a:r>
              <a:rPr lang="fr-FR" sz="1400" dirty="0"/>
              <a:t>» à distance ou en présentiel articulée autour de 2 jours de formation. En amont de la première session en distanciel ou en présentiel, un inventaire de personnalité PCM</a:t>
            </a:r>
            <a:r>
              <a:rPr lang="fr-FR" sz="1400" dirty="0">
                <a:solidFill>
                  <a:srgbClr val="333333"/>
                </a:solidFill>
              </a:rPr>
              <a:t>®</a:t>
            </a:r>
            <a:r>
              <a:rPr lang="fr-FR" sz="1400" dirty="0"/>
              <a:t> sera proposé via un lien </a:t>
            </a:r>
            <a:r>
              <a:rPr lang="fr-FR" sz="1400" dirty="0" err="1"/>
              <a:t>hypertext</a:t>
            </a:r>
            <a:r>
              <a:rPr lang="fr-FR" sz="1400" dirty="0"/>
              <a:t> envoyé à chaque participant.</a:t>
            </a:r>
          </a:p>
        </p:txBody>
      </p:sp>
      <p:sp>
        <p:nvSpPr>
          <p:cNvPr id="26" name="ZoneTexte 25">
            <a:extLst>
              <a:ext uri="{FF2B5EF4-FFF2-40B4-BE49-F238E27FC236}">
                <a16:creationId xmlns:a16="http://schemas.microsoft.com/office/drawing/2014/main" id="{EA3765EC-D41F-4385-9B65-BF838FF11B62}"/>
              </a:ext>
            </a:extLst>
          </p:cNvPr>
          <p:cNvSpPr txBox="1"/>
          <p:nvPr/>
        </p:nvSpPr>
        <p:spPr>
          <a:xfrm>
            <a:off x="2450667" y="961558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32" name="Connecteur droit 31">
            <a:extLst>
              <a:ext uri="{FF2B5EF4-FFF2-40B4-BE49-F238E27FC236}">
                <a16:creationId xmlns:a16="http://schemas.microsoft.com/office/drawing/2014/main" id="{1628C92B-92E1-4CD0-BCA4-FF044C4258A5}"/>
              </a:ext>
            </a:extLst>
          </p:cNvPr>
          <p:cNvCxnSpPr/>
          <p:nvPr/>
        </p:nvCxnSpPr>
        <p:spPr>
          <a:xfrm>
            <a:off x="3648357"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074" name="Picture 2" descr="Process Communication : les fondamentaux | BLOCULUS">
            <a:extLst>
              <a:ext uri="{FF2B5EF4-FFF2-40B4-BE49-F238E27FC236}">
                <a16:creationId xmlns:a16="http://schemas.microsoft.com/office/drawing/2014/main" id="{66A469C3-312B-4EDE-B3CF-5FACF8368E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8357" y="2261132"/>
            <a:ext cx="2919153" cy="2108303"/>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296E20F1-BA07-F16B-6854-B87B63FFD895}"/>
              </a:ext>
            </a:extLst>
          </p:cNvPr>
          <p:cNvPicPr>
            <a:picLocks noChangeAspect="1"/>
          </p:cNvPicPr>
          <p:nvPr/>
        </p:nvPicPr>
        <p:blipFill>
          <a:blip r:embed="rId4"/>
          <a:stretch>
            <a:fillRect/>
          </a:stretch>
        </p:blipFill>
        <p:spPr>
          <a:xfrm>
            <a:off x="259251" y="9526836"/>
            <a:ext cx="596888" cy="338306"/>
          </a:xfrm>
          <a:prstGeom prst="rect">
            <a:avLst/>
          </a:prstGeom>
        </p:spPr>
      </p:pic>
    </p:spTree>
    <p:extLst>
      <p:ext uri="{BB962C8B-B14F-4D97-AF65-F5344CB8AC3E}">
        <p14:creationId xmlns:p14="http://schemas.microsoft.com/office/powerpoint/2010/main" val="2018096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a:extLst>
              <a:ext uri="{FF2B5EF4-FFF2-40B4-BE49-F238E27FC236}">
                <a16:creationId xmlns:a16="http://schemas.microsoft.com/office/drawing/2014/main" id="{8D65E483-3AFD-5B7D-E834-B98F96C3A6C2}"/>
              </a:ext>
            </a:extLst>
          </p:cNvPr>
          <p:cNvCxnSpPr>
            <a:cxnSpLocks/>
            <a:stCxn id="26" idx="4"/>
            <a:endCxn id="11" idx="4"/>
          </p:cNvCxnSpPr>
          <p:nvPr/>
        </p:nvCxnSpPr>
        <p:spPr>
          <a:xfrm flipH="1">
            <a:off x="3728514" y="3910605"/>
            <a:ext cx="21057" cy="5043423"/>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DC473F50-48EB-4085-9AB1-5C8D6B5B539B}"/>
              </a:ext>
            </a:extLst>
          </p:cNvPr>
          <p:cNvSpPr/>
          <p:nvPr/>
        </p:nvSpPr>
        <p:spPr>
          <a:xfrm>
            <a:off x="189107" y="2696371"/>
            <a:ext cx="3094056" cy="6763775"/>
          </a:xfrm>
          <a:prstGeom prst="rect">
            <a:avLst/>
          </a:prstGeom>
        </p:spPr>
        <p:txBody>
          <a:bodyPr wrap="square">
            <a:spAutoFit/>
          </a:bodyPr>
          <a:lstStyle/>
          <a:p>
            <a:pPr algn="ctr"/>
            <a:r>
              <a:rPr lang="fr-FR" sz="1600" b="1" dirty="0"/>
              <a:t>NORIA RH EVOLUTION, KEZACO ?</a:t>
            </a:r>
          </a:p>
          <a:p>
            <a:pPr algn="ctr"/>
            <a:endParaRPr lang="fr-FR" sz="800" b="1" dirty="0"/>
          </a:p>
          <a:p>
            <a:pPr algn="just">
              <a:lnSpc>
                <a:spcPts val="1600"/>
              </a:lnSpc>
            </a:pPr>
            <a:r>
              <a:rPr lang="fr-FR" sz="1300" dirty="0"/>
              <a:t>Noria RH Evolution est un cabinet conseil en management crée en </a:t>
            </a:r>
            <a:r>
              <a:rPr lang="fr-FR" sz="1300" b="1" dirty="0"/>
              <a:t>2002</a:t>
            </a:r>
            <a:r>
              <a:rPr lang="fr-FR" sz="1300" dirty="0"/>
              <a:t> qui articule son activité autour de </a:t>
            </a:r>
            <a:r>
              <a:rPr lang="fr-FR" sz="1300" b="1" dirty="0"/>
              <a:t>4</a:t>
            </a:r>
            <a:r>
              <a:rPr lang="fr-FR" sz="1300" dirty="0"/>
              <a:t> axes : le conseil, l’audit, la formation et le coaching (individuel, d’équipe et d’organisation).</a:t>
            </a:r>
          </a:p>
          <a:p>
            <a:pPr algn="just">
              <a:lnSpc>
                <a:spcPts val="1600"/>
              </a:lnSpc>
            </a:pPr>
            <a:endParaRPr lang="fr-FR" sz="1300" dirty="0"/>
          </a:p>
          <a:p>
            <a:pPr algn="just">
              <a:lnSpc>
                <a:spcPts val="1600"/>
              </a:lnSpc>
            </a:pPr>
            <a:r>
              <a:rPr lang="fr-FR" sz="1300" dirty="0"/>
              <a:t>Structure régionale certifiée </a:t>
            </a:r>
            <a:r>
              <a:rPr lang="fr-FR" sz="1300" dirty="0" err="1"/>
              <a:t>Qualiopi</a:t>
            </a:r>
            <a:r>
              <a:rPr lang="fr-FR" sz="1300" dirty="0"/>
              <a:t> (siège social à Bordeaux) rayonnant au niveau national et à l’international, nous sommes organisés en plateforme de compétences avec des consultants qui ont toutes et tous eu une pratique poussée du management et présentant des certifications.</a:t>
            </a:r>
          </a:p>
          <a:p>
            <a:pPr algn="just">
              <a:lnSpc>
                <a:spcPts val="1600"/>
              </a:lnSpc>
            </a:pPr>
            <a:endParaRPr lang="fr-FR" sz="1300" dirty="0"/>
          </a:p>
          <a:p>
            <a:pPr algn="just">
              <a:lnSpc>
                <a:spcPts val="1600"/>
              </a:lnSpc>
            </a:pPr>
            <a:r>
              <a:rPr lang="fr-FR" sz="1300" dirty="0"/>
              <a:t>Forts de plus de cent références clients (</a:t>
            </a:r>
            <a:r>
              <a:rPr lang="fr-FR" sz="1300" b="1" dirty="0"/>
              <a:t>25</a:t>
            </a:r>
            <a:r>
              <a:rPr lang="fr-FR" sz="1300" dirty="0"/>
              <a:t> secteurs d’activité connus à ce jour), nous proposons à nos clients des prestations </a:t>
            </a:r>
            <a:r>
              <a:rPr lang="fr-FR" sz="1300" b="1" u="sng" dirty="0"/>
              <a:t>sur mesure</a:t>
            </a:r>
            <a:r>
              <a:rPr lang="fr-FR" sz="1300" dirty="0"/>
              <a:t> qui tiennent compte à la fois de la culture d’entreprise et des spécificités métiers. </a:t>
            </a:r>
            <a:r>
              <a:rPr lang="fr-FR" sz="1300" b="1" dirty="0"/>
              <a:t>45000</a:t>
            </a:r>
            <a:r>
              <a:rPr lang="fr-FR" sz="1300" dirty="0"/>
              <a:t> personnes ont été formées avec quelques </a:t>
            </a:r>
            <a:r>
              <a:rPr lang="fr-FR" sz="1300" b="1" dirty="0"/>
              <a:t>20</a:t>
            </a:r>
            <a:r>
              <a:rPr lang="fr-FR" sz="1300" dirty="0"/>
              <a:t> programmes de formation. Ce sont plus de </a:t>
            </a:r>
            <a:r>
              <a:rPr lang="fr-FR" sz="1300" b="1" dirty="0"/>
              <a:t>300</a:t>
            </a:r>
            <a:r>
              <a:rPr lang="fr-FR" sz="1300" dirty="0"/>
              <a:t> personnes coachées (dirigeants, cadres managers, managers opérationnels) et quelques </a:t>
            </a:r>
            <a:r>
              <a:rPr lang="fr-FR" sz="1300" b="1" dirty="0"/>
              <a:t>40</a:t>
            </a:r>
            <a:r>
              <a:rPr lang="fr-FR" sz="1300" dirty="0"/>
              <a:t> comités de direction et/ou Comex qui ont été accompagnés dans leur évolution et/ou leur transformation. « Lorsque le geste est le prolongement de l’esprit » est notre devise.</a:t>
            </a:r>
          </a:p>
        </p:txBody>
      </p:sp>
      <p:sp>
        <p:nvSpPr>
          <p:cNvPr id="6" name="Rectangle 5">
            <a:extLst>
              <a:ext uri="{FF2B5EF4-FFF2-40B4-BE49-F238E27FC236}">
                <a16:creationId xmlns:a16="http://schemas.microsoft.com/office/drawing/2014/main" id="{AFA51498-36DE-3713-B4FD-00A645E73921}"/>
              </a:ext>
            </a:extLst>
          </p:cNvPr>
          <p:cNvSpPr/>
          <p:nvPr/>
        </p:nvSpPr>
        <p:spPr>
          <a:xfrm>
            <a:off x="176682" y="2669564"/>
            <a:ext cx="3094056" cy="66695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7AFA9F49-3753-E3AC-AEE5-A9AE0843C788}"/>
              </a:ext>
            </a:extLst>
          </p:cNvPr>
          <p:cNvSpPr txBox="1"/>
          <p:nvPr/>
        </p:nvSpPr>
        <p:spPr>
          <a:xfrm>
            <a:off x="3719513" y="2649059"/>
            <a:ext cx="2828338" cy="615553"/>
          </a:xfrm>
          <a:prstGeom prst="rect">
            <a:avLst/>
          </a:prstGeom>
          <a:noFill/>
        </p:spPr>
        <p:txBody>
          <a:bodyPr wrap="none" rtlCol="0">
            <a:spAutoFit/>
          </a:bodyPr>
          <a:lstStyle/>
          <a:p>
            <a:r>
              <a:rPr lang="fr-FR" b="1" dirty="0"/>
              <a:t>DEROULE DU PROGRAMME</a:t>
            </a:r>
          </a:p>
          <a:p>
            <a:r>
              <a:rPr lang="fr-FR" sz="1600" b="1" dirty="0">
                <a:solidFill>
                  <a:schemeClr val="bg1">
                    <a:lumMod val="75000"/>
                  </a:schemeClr>
                </a:solidFill>
              </a:rPr>
              <a:t>En distanciel ou présentiel</a:t>
            </a:r>
          </a:p>
        </p:txBody>
      </p:sp>
      <p:cxnSp>
        <p:nvCxnSpPr>
          <p:cNvPr id="8" name="Connecteur droit 7">
            <a:extLst>
              <a:ext uri="{FF2B5EF4-FFF2-40B4-BE49-F238E27FC236}">
                <a16:creationId xmlns:a16="http://schemas.microsoft.com/office/drawing/2014/main" id="{1B2CC0D1-E6A0-C7C7-4F62-28EB80BD17F7}"/>
              </a:ext>
            </a:extLst>
          </p:cNvPr>
          <p:cNvCxnSpPr/>
          <p:nvPr/>
        </p:nvCxnSpPr>
        <p:spPr>
          <a:xfrm>
            <a:off x="3726583" y="2687903"/>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AF68AAAE-52CD-1EC4-DD56-2F0182C28B1A}"/>
              </a:ext>
            </a:extLst>
          </p:cNvPr>
          <p:cNvCxnSpPr/>
          <p:nvPr/>
        </p:nvCxnSpPr>
        <p:spPr>
          <a:xfrm>
            <a:off x="6523000" y="2687903"/>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BB3F97DE-6219-7863-1425-25A98901A941}"/>
              </a:ext>
            </a:extLst>
          </p:cNvPr>
          <p:cNvSpPr/>
          <p:nvPr/>
        </p:nvSpPr>
        <p:spPr>
          <a:xfrm>
            <a:off x="3459057" y="4499896"/>
            <a:ext cx="581025"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a:t>
            </a:r>
          </a:p>
        </p:txBody>
      </p:sp>
      <p:sp>
        <p:nvSpPr>
          <p:cNvPr id="11" name="Ellipse 10">
            <a:extLst>
              <a:ext uri="{FF2B5EF4-FFF2-40B4-BE49-F238E27FC236}">
                <a16:creationId xmlns:a16="http://schemas.microsoft.com/office/drawing/2014/main" id="{F94391B1-CA35-9B7A-A85F-C53567BF523D}"/>
              </a:ext>
            </a:extLst>
          </p:cNvPr>
          <p:cNvSpPr/>
          <p:nvPr/>
        </p:nvSpPr>
        <p:spPr>
          <a:xfrm>
            <a:off x="3438001" y="8420628"/>
            <a:ext cx="581025"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4</a:t>
            </a:r>
          </a:p>
        </p:txBody>
      </p:sp>
      <p:sp>
        <p:nvSpPr>
          <p:cNvPr id="12" name="ZoneTexte 11">
            <a:extLst>
              <a:ext uri="{FF2B5EF4-FFF2-40B4-BE49-F238E27FC236}">
                <a16:creationId xmlns:a16="http://schemas.microsoft.com/office/drawing/2014/main" id="{5C22F9AD-7C5E-C221-8953-ACCB3A0F01E3}"/>
              </a:ext>
            </a:extLst>
          </p:cNvPr>
          <p:cNvSpPr txBox="1"/>
          <p:nvPr/>
        </p:nvSpPr>
        <p:spPr>
          <a:xfrm>
            <a:off x="3997969" y="4528557"/>
            <a:ext cx="2906125" cy="2246769"/>
          </a:xfrm>
          <a:prstGeom prst="rect">
            <a:avLst/>
          </a:prstGeom>
          <a:noFill/>
        </p:spPr>
        <p:txBody>
          <a:bodyPr wrap="square" rtlCol="0">
            <a:spAutoFit/>
          </a:bodyPr>
          <a:lstStyle/>
          <a:p>
            <a:r>
              <a:rPr lang="fr-FR" sz="1400" b="1" dirty="0"/>
              <a:t>Sessions en présentiel ou à distance via l’outil Teams (</a:t>
            </a:r>
            <a:r>
              <a:rPr lang="fr-FR" sz="1400" b="1" dirty="0" err="1"/>
              <a:t>visio</a:t>
            </a:r>
            <a:r>
              <a:rPr lang="fr-FR" sz="1400" b="1" dirty="0"/>
              <a:t> conférence) et la plateforme collaborative </a:t>
            </a:r>
            <a:r>
              <a:rPr lang="fr-FR" sz="1400" b="1" dirty="0" err="1"/>
              <a:t>Beekast</a:t>
            </a:r>
            <a:r>
              <a:rPr lang="fr-FR" sz="1400" b="1" dirty="0"/>
              <a:t>.</a:t>
            </a:r>
          </a:p>
          <a:p>
            <a:endParaRPr lang="fr-FR" sz="1400" b="1" dirty="0"/>
          </a:p>
          <a:p>
            <a:r>
              <a:rPr lang="fr-FR" sz="1400" dirty="0"/>
              <a:t>Un </a:t>
            </a:r>
            <a:r>
              <a:rPr lang="fr-FR" sz="1400" b="1" dirty="0"/>
              <a:t>module de formation de deux jours </a:t>
            </a:r>
            <a:r>
              <a:rPr lang="fr-FR" sz="1400" dirty="0"/>
              <a:t>articulé autour de 4 sessions de 3h30 (9h à 12h30 et 14h à 17h30). </a:t>
            </a:r>
          </a:p>
          <a:p>
            <a:r>
              <a:rPr lang="fr-FR" sz="1400" b="1" dirty="0"/>
              <a:t>Organisation du calendrier </a:t>
            </a:r>
          </a:p>
          <a:p>
            <a:r>
              <a:rPr lang="fr-FR" sz="1400" b="1" dirty="0"/>
              <a:t>possible </a:t>
            </a:r>
            <a:r>
              <a:rPr lang="fr-FR" sz="1400" dirty="0"/>
              <a:t>: à voir avec vous.</a:t>
            </a:r>
          </a:p>
          <a:p>
            <a:r>
              <a:rPr lang="fr-FR" sz="1400" dirty="0"/>
              <a:t> </a:t>
            </a:r>
          </a:p>
        </p:txBody>
      </p:sp>
      <p:sp>
        <p:nvSpPr>
          <p:cNvPr id="13" name="ZoneTexte 12">
            <a:extLst>
              <a:ext uri="{FF2B5EF4-FFF2-40B4-BE49-F238E27FC236}">
                <a16:creationId xmlns:a16="http://schemas.microsoft.com/office/drawing/2014/main" id="{AC9B3F6C-9593-6502-05E5-FAE0EC21918A}"/>
              </a:ext>
            </a:extLst>
          </p:cNvPr>
          <p:cNvSpPr txBox="1"/>
          <p:nvPr/>
        </p:nvSpPr>
        <p:spPr>
          <a:xfrm>
            <a:off x="4027010" y="8454365"/>
            <a:ext cx="2776226" cy="523220"/>
          </a:xfrm>
          <a:prstGeom prst="rect">
            <a:avLst/>
          </a:prstGeom>
          <a:noFill/>
        </p:spPr>
        <p:txBody>
          <a:bodyPr wrap="square" rtlCol="0">
            <a:spAutoFit/>
          </a:bodyPr>
          <a:lstStyle/>
          <a:p>
            <a:r>
              <a:rPr lang="fr-FR" sz="1400" b="1" dirty="0"/>
              <a:t>Evaluation à chaud réalisée et  passage du Quizz Test  </a:t>
            </a:r>
            <a:endParaRPr lang="fr-FR" sz="1400" dirty="0"/>
          </a:p>
        </p:txBody>
      </p:sp>
      <p:sp>
        <p:nvSpPr>
          <p:cNvPr id="14" name="ZoneTexte 13">
            <a:extLst>
              <a:ext uri="{FF2B5EF4-FFF2-40B4-BE49-F238E27FC236}">
                <a16:creationId xmlns:a16="http://schemas.microsoft.com/office/drawing/2014/main" id="{5B13BB04-61B1-6CD7-B03F-BA36E9BF3B48}"/>
              </a:ext>
            </a:extLst>
          </p:cNvPr>
          <p:cNvSpPr txBox="1"/>
          <p:nvPr/>
        </p:nvSpPr>
        <p:spPr>
          <a:xfrm>
            <a:off x="2450667" y="9615581"/>
            <a:ext cx="4262705" cy="230832"/>
          </a:xfrm>
          <a:prstGeom prst="rect">
            <a:avLst/>
          </a:prstGeom>
          <a:noFill/>
        </p:spPr>
        <p:txBody>
          <a:bodyPr wrap="none" rtlCol="0">
            <a:spAutoFit/>
          </a:bodyPr>
          <a:lstStyle/>
          <a:p>
            <a:r>
              <a:rPr lang="fr-FR" sz="900" dirty="0"/>
              <a:t>30, rue Andrée Tamisé     33200 Bordeaux                                    jp.coulmon@noriarh.com</a:t>
            </a:r>
          </a:p>
        </p:txBody>
      </p:sp>
      <p:cxnSp>
        <p:nvCxnSpPr>
          <p:cNvPr id="15" name="Connecteur droit 14">
            <a:extLst>
              <a:ext uri="{FF2B5EF4-FFF2-40B4-BE49-F238E27FC236}">
                <a16:creationId xmlns:a16="http://schemas.microsoft.com/office/drawing/2014/main" id="{207F11BE-2600-3BEA-15C9-A43C8BC3F635}"/>
              </a:ext>
            </a:extLst>
          </p:cNvPr>
          <p:cNvCxnSpPr/>
          <p:nvPr/>
        </p:nvCxnSpPr>
        <p:spPr>
          <a:xfrm>
            <a:off x="3648357"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Ellipse 17">
            <a:extLst>
              <a:ext uri="{FF2B5EF4-FFF2-40B4-BE49-F238E27FC236}">
                <a16:creationId xmlns:a16="http://schemas.microsoft.com/office/drawing/2014/main" id="{33E7A6F4-2E26-7CA0-E2DE-83077318B07F}"/>
              </a:ext>
            </a:extLst>
          </p:cNvPr>
          <p:cNvSpPr/>
          <p:nvPr/>
        </p:nvSpPr>
        <p:spPr>
          <a:xfrm>
            <a:off x="3459057" y="6785603"/>
            <a:ext cx="581025"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3</a:t>
            </a:r>
          </a:p>
        </p:txBody>
      </p:sp>
      <p:sp>
        <p:nvSpPr>
          <p:cNvPr id="19" name="ZoneTexte 18">
            <a:extLst>
              <a:ext uri="{FF2B5EF4-FFF2-40B4-BE49-F238E27FC236}">
                <a16:creationId xmlns:a16="http://schemas.microsoft.com/office/drawing/2014/main" id="{1E247EE1-30F2-8A15-FE07-9725527C0B9A}"/>
              </a:ext>
            </a:extLst>
          </p:cNvPr>
          <p:cNvSpPr txBox="1"/>
          <p:nvPr/>
        </p:nvSpPr>
        <p:spPr>
          <a:xfrm>
            <a:off x="4019026" y="6862261"/>
            <a:ext cx="2906125" cy="1384995"/>
          </a:xfrm>
          <a:prstGeom prst="rect">
            <a:avLst/>
          </a:prstGeom>
          <a:noFill/>
        </p:spPr>
        <p:txBody>
          <a:bodyPr wrap="square" rtlCol="0">
            <a:spAutoFit/>
          </a:bodyPr>
          <a:lstStyle/>
          <a:p>
            <a:r>
              <a:rPr lang="fr-FR" sz="1400" b="1" dirty="0"/>
              <a:t>Transmission des supports pédagogiques à l’issue de la formation et du Plan Personnel d’Action (</a:t>
            </a:r>
            <a:r>
              <a:rPr lang="fr-FR" sz="1400" dirty="0"/>
              <a:t>Mise en place des plans d’actions par le stagiaire rendant opérationnel chaque formation)</a:t>
            </a:r>
          </a:p>
        </p:txBody>
      </p:sp>
      <p:pic>
        <p:nvPicPr>
          <p:cNvPr id="1026" name="Picture 2" descr="PROCESS COMMUNICATION MODEL">
            <a:extLst>
              <a:ext uri="{FF2B5EF4-FFF2-40B4-BE49-F238E27FC236}">
                <a16:creationId xmlns:a16="http://schemas.microsoft.com/office/drawing/2014/main" id="{E9A1A71E-31A8-553C-1683-022B687F84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59" y="-27432"/>
            <a:ext cx="6779941" cy="2476500"/>
          </a:xfrm>
          <a:prstGeom prst="rect">
            <a:avLst/>
          </a:prstGeom>
          <a:noFill/>
          <a:extLst>
            <a:ext uri="{909E8E84-426E-40DD-AFC4-6F175D3DCCD1}">
              <a14:hiddenFill xmlns:a14="http://schemas.microsoft.com/office/drawing/2010/main">
                <a:solidFill>
                  <a:srgbClr val="FFFFFF"/>
                </a:solidFill>
              </a14:hiddenFill>
            </a:ext>
          </a:extLst>
        </p:spPr>
      </p:pic>
      <p:sp>
        <p:nvSpPr>
          <p:cNvPr id="26" name="Ellipse 25">
            <a:extLst>
              <a:ext uri="{FF2B5EF4-FFF2-40B4-BE49-F238E27FC236}">
                <a16:creationId xmlns:a16="http://schemas.microsoft.com/office/drawing/2014/main" id="{E4B4A03C-427E-3F2E-F6B3-E98E6D02EA2C}"/>
              </a:ext>
            </a:extLst>
          </p:cNvPr>
          <p:cNvSpPr/>
          <p:nvPr/>
        </p:nvSpPr>
        <p:spPr>
          <a:xfrm>
            <a:off x="3459058" y="3377205"/>
            <a:ext cx="581025"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sp>
        <p:nvSpPr>
          <p:cNvPr id="27" name="Rectangle 26">
            <a:extLst>
              <a:ext uri="{FF2B5EF4-FFF2-40B4-BE49-F238E27FC236}">
                <a16:creationId xmlns:a16="http://schemas.microsoft.com/office/drawing/2014/main" id="{B80DC5A3-D07B-3B24-34BF-1631D58CCD8A}"/>
              </a:ext>
            </a:extLst>
          </p:cNvPr>
          <p:cNvSpPr/>
          <p:nvPr/>
        </p:nvSpPr>
        <p:spPr>
          <a:xfrm>
            <a:off x="4027010" y="3466380"/>
            <a:ext cx="2834970" cy="954107"/>
          </a:xfrm>
          <a:prstGeom prst="rect">
            <a:avLst/>
          </a:prstGeom>
        </p:spPr>
        <p:txBody>
          <a:bodyPr wrap="square">
            <a:spAutoFit/>
          </a:bodyPr>
          <a:lstStyle/>
          <a:p>
            <a:r>
              <a:rPr lang="fr-FR" sz="1400" b="1" dirty="0"/>
              <a:t>Test PCM </a:t>
            </a:r>
            <a:r>
              <a:rPr lang="fr-FR" sz="1400" dirty="0"/>
              <a:t>: Questionnaire en ligne envoyé 14 jours avant la formation, permettant de découvrir son immeuble de personnalité.  </a:t>
            </a:r>
          </a:p>
        </p:txBody>
      </p:sp>
      <p:pic>
        <p:nvPicPr>
          <p:cNvPr id="2" name="Image 1">
            <a:extLst>
              <a:ext uri="{FF2B5EF4-FFF2-40B4-BE49-F238E27FC236}">
                <a16:creationId xmlns:a16="http://schemas.microsoft.com/office/drawing/2014/main" id="{3CB3CD93-1937-8C87-B288-1168C8F7F172}"/>
              </a:ext>
            </a:extLst>
          </p:cNvPr>
          <p:cNvPicPr>
            <a:picLocks noChangeAspect="1"/>
          </p:cNvPicPr>
          <p:nvPr/>
        </p:nvPicPr>
        <p:blipFill>
          <a:blip r:embed="rId3"/>
          <a:stretch>
            <a:fillRect/>
          </a:stretch>
        </p:blipFill>
        <p:spPr>
          <a:xfrm>
            <a:off x="259251" y="9526836"/>
            <a:ext cx="596888" cy="338306"/>
          </a:xfrm>
          <a:prstGeom prst="rect">
            <a:avLst/>
          </a:prstGeom>
        </p:spPr>
      </p:pic>
    </p:spTree>
    <p:extLst>
      <p:ext uri="{BB962C8B-B14F-4D97-AF65-F5344CB8AC3E}">
        <p14:creationId xmlns:p14="http://schemas.microsoft.com/office/powerpoint/2010/main" val="298699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52AA164-B67A-446D-A325-34F168B383AA}"/>
              </a:ext>
            </a:extLst>
          </p:cNvPr>
          <p:cNvSpPr txBox="1"/>
          <p:nvPr/>
        </p:nvSpPr>
        <p:spPr>
          <a:xfrm>
            <a:off x="491489" y="334537"/>
            <a:ext cx="1534907" cy="615553"/>
          </a:xfrm>
          <a:prstGeom prst="rect">
            <a:avLst/>
          </a:prstGeom>
          <a:noFill/>
        </p:spPr>
        <p:txBody>
          <a:bodyPr wrap="none" rtlCol="0">
            <a:spAutoFit/>
          </a:bodyPr>
          <a:lstStyle/>
          <a:p>
            <a:r>
              <a:rPr lang="fr-FR" b="1" dirty="0"/>
              <a:t>LES OBJECTIFS</a:t>
            </a:r>
          </a:p>
          <a:p>
            <a:r>
              <a:rPr lang="fr-FR" sz="1600" b="1" dirty="0">
                <a:solidFill>
                  <a:schemeClr val="bg1">
                    <a:lumMod val="75000"/>
                  </a:schemeClr>
                </a:solidFill>
              </a:rPr>
              <a:t> </a:t>
            </a:r>
          </a:p>
        </p:txBody>
      </p:sp>
      <p:cxnSp>
        <p:nvCxnSpPr>
          <p:cNvPr id="5" name="Connecteur droit 4">
            <a:extLst>
              <a:ext uri="{FF2B5EF4-FFF2-40B4-BE49-F238E27FC236}">
                <a16:creationId xmlns:a16="http://schemas.microsoft.com/office/drawing/2014/main" id="{CDBE3E27-8DDD-4912-A49D-7B22DE993889}"/>
              </a:ext>
            </a:extLst>
          </p:cNvPr>
          <p:cNvCxnSpPr/>
          <p:nvPr/>
        </p:nvCxnSpPr>
        <p:spPr>
          <a:xfrm>
            <a:off x="491489" y="373381"/>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B22150E2-C31A-443C-8ED6-6400BFC191EC}"/>
              </a:ext>
            </a:extLst>
          </p:cNvPr>
          <p:cNvCxnSpPr/>
          <p:nvPr/>
        </p:nvCxnSpPr>
        <p:spPr>
          <a:xfrm>
            <a:off x="2000983" y="373381"/>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1CAC0EE-B6B7-428C-AA44-5D636D6A8CC9}"/>
              </a:ext>
            </a:extLst>
          </p:cNvPr>
          <p:cNvSpPr/>
          <p:nvPr/>
        </p:nvSpPr>
        <p:spPr>
          <a:xfrm>
            <a:off x="308780" y="832895"/>
            <a:ext cx="6255787" cy="1169551"/>
          </a:xfrm>
          <a:prstGeom prst="rect">
            <a:avLst/>
          </a:prstGeom>
        </p:spPr>
        <p:txBody>
          <a:bodyPr wrap="square">
            <a:spAutoFit/>
          </a:bodyPr>
          <a:lstStyle/>
          <a:p>
            <a:pPr marL="285750" indent="-285750">
              <a:buFont typeface="Arial" panose="020B0604020202020204" pitchFamily="34" charset="0"/>
              <a:buChar char="•"/>
            </a:pPr>
            <a:r>
              <a:rPr lang="fr-FR" sz="1400" dirty="0">
                <a:solidFill>
                  <a:srgbClr val="333333"/>
                </a:solidFill>
              </a:rPr>
              <a:t>Identifier la structure de sa personnalité et son mode de fonctionnement</a:t>
            </a:r>
          </a:p>
          <a:p>
            <a:pPr marL="285750" indent="-285750">
              <a:buFont typeface="Arial" panose="020B0604020202020204" pitchFamily="34" charset="0"/>
              <a:buChar char="•"/>
            </a:pPr>
            <a:r>
              <a:rPr lang="fr-FR" sz="1400" dirty="0">
                <a:solidFill>
                  <a:srgbClr val="333333"/>
                </a:solidFill>
              </a:rPr>
              <a:t>Développer une communication adaptée aux six types de personnalités</a:t>
            </a:r>
          </a:p>
          <a:p>
            <a:pPr marL="285750" indent="-285750">
              <a:buFont typeface="Arial" panose="020B0604020202020204" pitchFamily="34" charset="0"/>
              <a:buChar char="•"/>
            </a:pPr>
            <a:r>
              <a:rPr lang="fr-FR" sz="1400" dirty="0">
                <a:solidFill>
                  <a:srgbClr val="333333"/>
                </a:solidFill>
              </a:rPr>
              <a:t>Reconnaître les réactions spécifiques en situation de stress</a:t>
            </a:r>
          </a:p>
          <a:p>
            <a:pPr marL="285750" indent="-285750">
              <a:buFont typeface="Arial" panose="020B0604020202020204" pitchFamily="34" charset="0"/>
              <a:buChar char="•"/>
            </a:pPr>
            <a:r>
              <a:rPr lang="fr-FR" sz="1400" dirty="0">
                <a:solidFill>
                  <a:srgbClr val="333333"/>
                </a:solidFill>
              </a:rPr>
              <a:t>Appliquer les styles de management en fonction des six types</a:t>
            </a:r>
          </a:p>
          <a:p>
            <a:pPr marL="285750" indent="-285750">
              <a:buFont typeface="Arial" panose="020B0604020202020204" pitchFamily="34" charset="0"/>
              <a:buChar char="•"/>
            </a:pPr>
            <a:r>
              <a:rPr lang="fr-FR" sz="1400" dirty="0">
                <a:solidFill>
                  <a:srgbClr val="333333"/>
                </a:solidFill>
              </a:rPr>
              <a:t>Développer une communication assertive et constructive</a:t>
            </a:r>
            <a:endParaRPr lang="fr-FR" sz="1400" b="0" i="0" dirty="0">
              <a:solidFill>
                <a:srgbClr val="333333"/>
              </a:solidFill>
              <a:effectLst/>
            </a:endParaRPr>
          </a:p>
        </p:txBody>
      </p:sp>
      <p:sp>
        <p:nvSpPr>
          <p:cNvPr id="8" name="Rectangle 7">
            <a:extLst>
              <a:ext uri="{FF2B5EF4-FFF2-40B4-BE49-F238E27FC236}">
                <a16:creationId xmlns:a16="http://schemas.microsoft.com/office/drawing/2014/main" id="{7E33A3FF-267C-409C-BB60-00228A3F9FA7}"/>
              </a:ext>
            </a:extLst>
          </p:cNvPr>
          <p:cNvSpPr/>
          <p:nvPr/>
        </p:nvSpPr>
        <p:spPr>
          <a:xfrm>
            <a:off x="308780" y="2637492"/>
            <a:ext cx="6255786" cy="2893100"/>
          </a:xfrm>
          <a:prstGeom prst="rect">
            <a:avLst/>
          </a:prstGeom>
        </p:spPr>
        <p:txBody>
          <a:bodyPr wrap="square">
            <a:spAutoFit/>
          </a:bodyPr>
          <a:lstStyle/>
          <a:p>
            <a:pPr marL="285750" indent="-285750">
              <a:buFont typeface="Arial" panose="020B0604020202020204" pitchFamily="34" charset="0"/>
              <a:buChar char="•"/>
            </a:pPr>
            <a:r>
              <a:rPr lang="fr-FR" sz="1400" dirty="0">
                <a:solidFill>
                  <a:srgbClr val="333333"/>
                </a:solidFill>
              </a:rPr>
              <a:t>Utilisation de la vidéo (exemples de comportements des six types de personnalités). Alternance théorie et études de cas. Des quizz sont régulièrement proposés pour s’assurer de la compréhension des éléments clés du Process Com Model®.</a:t>
            </a:r>
          </a:p>
          <a:p>
            <a:endParaRPr lang="fr-FR" sz="1400" dirty="0">
              <a:solidFill>
                <a:srgbClr val="333333"/>
              </a:solidFill>
            </a:endParaRPr>
          </a:p>
          <a:p>
            <a:endParaRPr lang="fr-FR" sz="1400" dirty="0">
              <a:solidFill>
                <a:srgbClr val="333333"/>
              </a:solidFill>
            </a:endParaRPr>
          </a:p>
          <a:p>
            <a:endParaRPr lang="fr-FR" sz="1400" dirty="0">
              <a:solidFill>
                <a:srgbClr val="333333"/>
              </a:solidFill>
            </a:endParaRPr>
          </a:p>
          <a:p>
            <a:endParaRPr lang="fr-FR" sz="1400" dirty="0">
              <a:solidFill>
                <a:srgbClr val="333333"/>
              </a:solidFill>
            </a:endParaRPr>
          </a:p>
          <a:p>
            <a:pPr marL="285750" indent="-285750">
              <a:buFont typeface="Arial" panose="020B0604020202020204" pitchFamily="34" charset="0"/>
              <a:buChar char="•"/>
            </a:pPr>
            <a:r>
              <a:rPr lang="fr-FR" sz="1400" dirty="0">
                <a:solidFill>
                  <a:srgbClr val="333333"/>
                </a:solidFill>
              </a:rPr>
              <a:t>Pédagogie active basée sur des échanges, le débriefing de son inventaire de personnalité par un formateur certifié Noria RH Evolution par Kahler communication France, des exercices pratiques, des mises en situation et une évaluation tout au long de la formation. En distanciel, utilisation de l’outil de </a:t>
            </a:r>
            <a:r>
              <a:rPr lang="fr-FR" sz="1400" dirty="0" err="1">
                <a:solidFill>
                  <a:srgbClr val="333333"/>
                </a:solidFill>
              </a:rPr>
              <a:t>visio</a:t>
            </a:r>
            <a:r>
              <a:rPr lang="fr-FR" sz="1400" dirty="0">
                <a:solidFill>
                  <a:srgbClr val="333333"/>
                </a:solidFill>
              </a:rPr>
              <a:t> conférence ZOOM et de la plateforme collaborative BEEKAST.</a:t>
            </a:r>
            <a:endParaRPr lang="fr-FR" sz="1400" b="0" i="0" dirty="0">
              <a:solidFill>
                <a:srgbClr val="333333"/>
              </a:solidFill>
              <a:effectLst/>
            </a:endParaRPr>
          </a:p>
        </p:txBody>
      </p:sp>
      <p:sp>
        <p:nvSpPr>
          <p:cNvPr id="9" name="ZoneTexte 8">
            <a:extLst>
              <a:ext uri="{FF2B5EF4-FFF2-40B4-BE49-F238E27FC236}">
                <a16:creationId xmlns:a16="http://schemas.microsoft.com/office/drawing/2014/main" id="{DF506880-75AF-4590-B5B5-5CBA1B08636E}"/>
              </a:ext>
            </a:extLst>
          </p:cNvPr>
          <p:cNvSpPr txBox="1"/>
          <p:nvPr/>
        </p:nvSpPr>
        <p:spPr>
          <a:xfrm>
            <a:off x="494968" y="2244729"/>
            <a:ext cx="2223366" cy="369332"/>
          </a:xfrm>
          <a:prstGeom prst="rect">
            <a:avLst/>
          </a:prstGeom>
          <a:noFill/>
        </p:spPr>
        <p:txBody>
          <a:bodyPr wrap="none" rtlCol="0">
            <a:spAutoFit/>
          </a:bodyPr>
          <a:lstStyle/>
          <a:p>
            <a:r>
              <a:rPr lang="fr-FR" b="1" dirty="0"/>
              <a:t>TRAVAUX PRATIQUES</a:t>
            </a:r>
            <a:endParaRPr lang="fr-FR" b="1" dirty="0">
              <a:solidFill>
                <a:schemeClr val="bg1">
                  <a:lumMod val="75000"/>
                </a:schemeClr>
              </a:solidFill>
            </a:endParaRPr>
          </a:p>
        </p:txBody>
      </p:sp>
      <p:cxnSp>
        <p:nvCxnSpPr>
          <p:cNvPr id="10" name="Connecteur droit 9">
            <a:extLst>
              <a:ext uri="{FF2B5EF4-FFF2-40B4-BE49-F238E27FC236}">
                <a16:creationId xmlns:a16="http://schemas.microsoft.com/office/drawing/2014/main" id="{976AFADB-C63B-4E55-8CA4-CA19A8812618}"/>
              </a:ext>
            </a:extLst>
          </p:cNvPr>
          <p:cNvCxnSpPr/>
          <p:nvPr/>
        </p:nvCxnSpPr>
        <p:spPr>
          <a:xfrm>
            <a:off x="497242" y="2244729"/>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BA8F7D57-3F78-41A8-A8CE-70A48EC2B311}"/>
              </a:ext>
            </a:extLst>
          </p:cNvPr>
          <p:cNvCxnSpPr/>
          <p:nvPr/>
        </p:nvCxnSpPr>
        <p:spPr>
          <a:xfrm>
            <a:off x="2702775" y="2244729"/>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487299A7-07F2-4425-939C-22B1553427D0}"/>
              </a:ext>
            </a:extLst>
          </p:cNvPr>
          <p:cNvSpPr txBox="1"/>
          <p:nvPr/>
        </p:nvSpPr>
        <p:spPr>
          <a:xfrm>
            <a:off x="491489" y="3826079"/>
            <a:ext cx="2884251" cy="369332"/>
          </a:xfrm>
          <a:prstGeom prst="rect">
            <a:avLst/>
          </a:prstGeom>
          <a:noFill/>
        </p:spPr>
        <p:txBody>
          <a:bodyPr wrap="none" rtlCol="0">
            <a:spAutoFit/>
          </a:bodyPr>
          <a:lstStyle/>
          <a:p>
            <a:r>
              <a:rPr lang="fr-FR" b="1" dirty="0"/>
              <a:t>METHODES PEDAGOGIQUES</a:t>
            </a:r>
            <a:endParaRPr lang="fr-FR" b="1" dirty="0">
              <a:solidFill>
                <a:schemeClr val="bg1">
                  <a:lumMod val="75000"/>
                </a:schemeClr>
              </a:solidFill>
            </a:endParaRPr>
          </a:p>
        </p:txBody>
      </p:sp>
      <p:cxnSp>
        <p:nvCxnSpPr>
          <p:cNvPr id="13" name="Connecteur droit 12">
            <a:extLst>
              <a:ext uri="{FF2B5EF4-FFF2-40B4-BE49-F238E27FC236}">
                <a16:creationId xmlns:a16="http://schemas.microsoft.com/office/drawing/2014/main" id="{035FFBF7-E9EA-4B25-A336-0CB89D0C8214}"/>
              </a:ext>
            </a:extLst>
          </p:cNvPr>
          <p:cNvCxnSpPr/>
          <p:nvPr/>
        </p:nvCxnSpPr>
        <p:spPr>
          <a:xfrm>
            <a:off x="493763" y="3826079"/>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47CF209B-2A3A-48FF-9930-0698D2140D60}"/>
              </a:ext>
            </a:extLst>
          </p:cNvPr>
          <p:cNvCxnSpPr/>
          <p:nvPr/>
        </p:nvCxnSpPr>
        <p:spPr>
          <a:xfrm>
            <a:off x="3340741" y="3853375"/>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0B84830D-C045-41B2-BAC4-229D9F46F12C}"/>
              </a:ext>
            </a:extLst>
          </p:cNvPr>
          <p:cNvSpPr txBox="1"/>
          <p:nvPr/>
        </p:nvSpPr>
        <p:spPr>
          <a:xfrm>
            <a:off x="2450667" y="961558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28" name="Connecteur droit 27">
            <a:extLst>
              <a:ext uri="{FF2B5EF4-FFF2-40B4-BE49-F238E27FC236}">
                <a16:creationId xmlns:a16="http://schemas.microsoft.com/office/drawing/2014/main" id="{1527075E-8695-4E0B-9228-15A0E2510342}"/>
              </a:ext>
            </a:extLst>
          </p:cNvPr>
          <p:cNvCxnSpPr/>
          <p:nvPr/>
        </p:nvCxnSpPr>
        <p:spPr>
          <a:xfrm>
            <a:off x="3648357"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6" name="Picture 2" descr="Process Communication : les fondamentaux - BLOCULUS">
            <a:extLst>
              <a:ext uri="{FF2B5EF4-FFF2-40B4-BE49-F238E27FC236}">
                <a16:creationId xmlns:a16="http://schemas.microsoft.com/office/drawing/2014/main" id="{E84E3138-CF9C-A289-346E-94DB60FAC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146" y="5513481"/>
            <a:ext cx="5238750" cy="390525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CA2330E7-CD71-5687-3D97-108B54C57E03}"/>
              </a:ext>
            </a:extLst>
          </p:cNvPr>
          <p:cNvPicPr>
            <a:picLocks noChangeAspect="1"/>
          </p:cNvPicPr>
          <p:nvPr/>
        </p:nvPicPr>
        <p:blipFill>
          <a:blip r:embed="rId3"/>
          <a:stretch>
            <a:fillRect/>
          </a:stretch>
        </p:blipFill>
        <p:spPr>
          <a:xfrm>
            <a:off x="259251" y="9526836"/>
            <a:ext cx="596888" cy="338306"/>
          </a:xfrm>
          <a:prstGeom prst="rect">
            <a:avLst/>
          </a:prstGeom>
        </p:spPr>
      </p:pic>
    </p:spTree>
    <p:extLst>
      <p:ext uri="{BB962C8B-B14F-4D97-AF65-F5344CB8AC3E}">
        <p14:creationId xmlns:p14="http://schemas.microsoft.com/office/powerpoint/2010/main" val="2666635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F273F5F-CD58-476C-80E9-387D9577FEE4}"/>
              </a:ext>
            </a:extLst>
          </p:cNvPr>
          <p:cNvSpPr txBox="1"/>
          <p:nvPr/>
        </p:nvSpPr>
        <p:spPr>
          <a:xfrm>
            <a:off x="491489" y="334537"/>
            <a:ext cx="1787028" cy="369332"/>
          </a:xfrm>
          <a:prstGeom prst="rect">
            <a:avLst/>
          </a:prstGeom>
          <a:noFill/>
        </p:spPr>
        <p:txBody>
          <a:bodyPr wrap="none" rtlCol="0">
            <a:spAutoFit/>
          </a:bodyPr>
          <a:lstStyle/>
          <a:p>
            <a:r>
              <a:rPr lang="fr-FR" b="1" dirty="0"/>
              <a:t>LE PROGRAMME</a:t>
            </a:r>
            <a:endParaRPr lang="fr-FR" b="1" dirty="0">
              <a:solidFill>
                <a:schemeClr val="bg1">
                  <a:lumMod val="75000"/>
                </a:schemeClr>
              </a:solidFill>
            </a:endParaRPr>
          </a:p>
        </p:txBody>
      </p:sp>
      <p:cxnSp>
        <p:nvCxnSpPr>
          <p:cNvPr id="5" name="Connecteur droit 4">
            <a:extLst>
              <a:ext uri="{FF2B5EF4-FFF2-40B4-BE49-F238E27FC236}">
                <a16:creationId xmlns:a16="http://schemas.microsoft.com/office/drawing/2014/main" id="{5C57B3B6-1A9F-42E6-BE43-9D6E1FF8305D}"/>
              </a:ext>
            </a:extLst>
          </p:cNvPr>
          <p:cNvCxnSpPr/>
          <p:nvPr/>
        </p:nvCxnSpPr>
        <p:spPr>
          <a:xfrm>
            <a:off x="491489" y="373381"/>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68511DDB-61CD-41E0-9DF8-AA3D28F37B67}"/>
              </a:ext>
            </a:extLst>
          </p:cNvPr>
          <p:cNvCxnSpPr/>
          <p:nvPr/>
        </p:nvCxnSpPr>
        <p:spPr>
          <a:xfrm>
            <a:off x="2246647" y="373381"/>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48F34E4C-0231-416D-B08F-FE5B78332A7F}"/>
              </a:ext>
            </a:extLst>
          </p:cNvPr>
          <p:cNvSpPr/>
          <p:nvPr/>
        </p:nvSpPr>
        <p:spPr>
          <a:xfrm>
            <a:off x="293721" y="703869"/>
            <a:ext cx="6610204" cy="400110"/>
          </a:xfrm>
          <a:prstGeom prst="rect">
            <a:avLst/>
          </a:prstGeom>
        </p:spPr>
        <p:txBody>
          <a:bodyPr wrap="square">
            <a:spAutoFit/>
          </a:bodyPr>
          <a:lstStyle/>
          <a:p>
            <a:r>
              <a:rPr lang="fr-FR" sz="2000" b="1" u="sng" dirty="0">
                <a:solidFill>
                  <a:srgbClr val="FF0000"/>
                </a:solidFill>
                <a:effectLst>
                  <a:outerShdw blurRad="38100" dist="38100" dir="2700000" algn="tl">
                    <a:srgbClr val="000000">
                      <a:alpha val="43137"/>
                    </a:srgbClr>
                  </a:outerShdw>
                </a:effectLst>
              </a:rPr>
              <a:t>Module Process Com Model® :</a:t>
            </a:r>
          </a:p>
        </p:txBody>
      </p:sp>
      <p:sp>
        <p:nvSpPr>
          <p:cNvPr id="11" name="ZoneTexte 10">
            <a:extLst>
              <a:ext uri="{FF2B5EF4-FFF2-40B4-BE49-F238E27FC236}">
                <a16:creationId xmlns:a16="http://schemas.microsoft.com/office/drawing/2014/main" id="{F9ACBE9E-84DE-4381-99C6-EE20C40BEE35}"/>
              </a:ext>
            </a:extLst>
          </p:cNvPr>
          <p:cNvSpPr txBox="1"/>
          <p:nvPr/>
        </p:nvSpPr>
        <p:spPr>
          <a:xfrm>
            <a:off x="340205" y="2889664"/>
            <a:ext cx="1306383" cy="338554"/>
          </a:xfrm>
          <a:prstGeom prst="rect">
            <a:avLst/>
          </a:prstGeom>
          <a:noFill/>
        </p:spPr>
        <p:txBody>
          <a:bodyPr wrap="none" rtlCol="0">
            <a:spAutoFit/>
          </a:bodyPr>
          <a:lstStyle/>
          <a:p>
            <a:r>
              <a:rPr lang="fr-FR" sz="1600" b="1" u="sng" dirty="0"/>
              <a:t>SESSION N°1 </a:t>
            </a:r>
          </a:p>
        </p:txBody>
      </p:sp>
      <p:sp>
        <p:nvSpPr>
          <p:cNvPr id="13" name="Rectangle 12">
            <a:extLst>
              <a:ext uri="{FF2B5EF4-FFF2-40B4-BE49-F238E27FC236}">
                <a16:creationId xmlns:a16="http://schemas.microsoft.com/office/drawing/2014/main" id="{0E199161-AF44-4B26-B57B-F430E5C942F3}"/>
              </a:ext>
            </a:extLst>
          </p:cNvPr>
          <p:cNvSpPr/>
          <p:nvPr/>
        </p:nvSpPr>
        <p:spPr>
          <a:xfrm>
            <a:off x="340206" y="3227298"/>
            <a:ext cx="6270557" cy="2977738"/>
          </a:xfrm>
          <a:prstGeom prst="rect">
            <a:avLst/>
          </a:prstGeom>
        </p:spPr>
        <p:txBody>
          <a:bodyPr wrap="square">
            <a:spAutoFit/>
          </a:bodyPr>
          <a:lstStyle/>
          <a:p>
            <a:pPr>
              <a:lnSpc>
                <a:spcPts val="1500"/>
              </a:lnSpc>
            </a:pPr>
            <a:r>
              <a:rPr lang="fr-FR" sz="1400" b="1" dirty="0">
                <a:solidFill>
                  <a:srgbClr val="006A79"/>
                </a:solidFill>
              </a:rPr>
              <a:t>Mieux se connaître et comprendre son mode de fonctionnement</a:t>
            </a:r>
          </a:p>
          <a:p>
            <a:pPr lvl="1">
              <a:lnSpc>
                <a:spcPts val="1500"/>
              </a:lnSpc>
              <a:buFont typeface="Arial" panose="020B0604020202020204" pitchFamily="34" charset="0"/>
              <a:buChar char="•"/>
            </a:pPr>
            <a:r>
              <a:rPr lang="fr-FR" sz="1400" dirty="0">
                <a:solidFill>
                  <a:srgbClr val="333333"/>
                </a:solidFill>
              </a:rPr>
              <a:t>Comprendre les fondamentaux et les applications du modèle Process Com® dans la relation aux autres.</a:t>
            </a:r>
          </a:p>
          <a:p>
            <a:pPr lvl="1">
              <a:lnSpc>
                <a:spcPts val="1500"/>
              </a:lnSpc>
              <a:buFont typeface="Arial" panose="020B0604020202020204" pitchFamily="34" charset="0"/>
              <a:buChar char="•"/>
            </a:pPr>
            <a:r>
              <a:rPr lang="fr-FR" sz="1400" dirty="0">
                <a:solidFill>
                  <a:srgbClr val="333333"/>
                </a:solidFill>
              </a:rPr>
              <a:t>Repérer les caractéristiques des six types de personnalités et leurs processus de communication.</a:t>
            </a:r>
          </a:p>
          <a:p>
            <a:pPr lvl="1">
              <a:lnSpc>
                <a:spcPts val="1500"/>
              </a:lnSpc>
              <a:buFont typeface="Arial" panose="020B0604020202020204" pitchFamily="34" charset="0"/>
              <a:buChar char="•"/>
            </a:pPr>
            <a:r>
              <a:rPr lang="fr-FR" sz="1400" dirty="0">
                <a:solidFill>
                  <a:srgbClr val="333333"/>
                </a:solidFill>
              </a:rPr>
              <a:t>Comprendre les notions de base et de phase en Process Com®.</a:t>
            </a:r>
          </a:p>
          <a:p>
            <a:pPr lvl="1">
              <a:lnSpc>
                <a:spcPts val="1500"/>
              </a:lnSpc>
              <a:buFont typeface="Arial" panose="020B0604020202020204" pitchFamily="34" charset="0"/>
              <a:buChar char="•"/>
            </a:pPr>
            <a:r>
              <a:rPr lang="fr-FR" sz="1400" dirty="0">
                <a:solidFill>
                  <a:srgbClr val="333333"/>
                </a:solidFill>
              </a:rPr>
              <a:t>Comprendre le principe de la structure de la personnalité : combinaison des six types de personnalités.</a:t>
            </a:r>
          </a:p>
          <a:p>
            <a:pPr lvl="1">
              <a:lnSpc>
                <a:spcPts val="1500"/>
              </a:lnSpc>
              <a:buFont typeface="Arial" panose="020B0604020202020204" pitchFamily="34" charset="0"/>
              <a:buChar char="•"/>
            </a:pPr>
            <a:r>
              <a:rPr lang="fr-FR" sz="1400" dirty="0">
                <a:solidFill>
                  <a:srgbClr val="333333"/>
                </a:solidFill>
              </a:rPr>
              <a:t>Découverte et analyse de sa propre structure grâce à l'inventaire de personnalité.</a:t>
            </a:r>
          </a:p>
          <a:p>
            <a:pPr lvl="1">
              <a:lnSpc>
                <a:spcPts val="1500"/>
              </a:lnSpc>
              <a:buFont typeface="Arial" panose="020B0604020202020204" pitchFamily="34" charset="0"/>
              <a:buChar char="•"/>
            </a:pPr>
            <a:r>
              <a:rPr lang="fr-FR" sz="1400" dirty="0">
                <a:solidFill>
                  <a:srgbClr val="333333"/>
                </a:solidFill>
              </a:rPr>
              <a:t>Comprendre l'influence de sa structure de personnalité sur ses comportements.</a:t>
            </a:r>
          </a:p>
          <a:p>
            <a:pPr>
              <a:lnSpc>
                <a:spcPts val="1500"/>
              </a:lnSpc>
            </a:pPr>
            <a:r>
              <a:rPr lang="fr-FR" sz="1400" b="1" dirty="0">
                <a:solidFill>
                  <a:srgbClr val="333333"/>
                </a:solidFill>
              </a:rPr>
              <a:t>Travaux pratiques</a:t>
            </a:r>
            <a:br>
              <a:rPr lang="fr-FR" sz="1400" dirty="0">
                <a:solidFill>
                  <a:srgbClr val="333333"/>
                </a:solidFill>
              </a:rPr>
            </a:br>
            <a:r>
              <a:rPr lang="fr-FR" sz="1400" i="1" dirty="0">
                <a:solidFill>
                  <a:srgbClr val="333333"/>
                </a:solidFill>
              </a:rPr>
              <a:t>Découverte de son inventaire de personnalité pour comprendre sa dynamique relationnelle. Exercices sur la reconnaissance des différents langages.</a:t>
            </a:r>
            <a:endParaRPr lang="fr-FR" sz="1400" b="0" i="0" dirty="0">
              <a:solidFill>
                <a:srgbClr val="333333"/>
              </a:solidFill>
              <a:effectLst/>
            </a:endParaRPr>
          </a:p>
        </p:txBody>
      </p:sp>
      <p:sp>
        <p:nvSpPr>
          <p:cNvPr id="14" name="ZoneTexte 13">
            <a:extLst>
              <a:ext uri="{FF2B5EF4-FFF2-40B4-BE49-F238E27FC236}">
                <a16:creationId xmlns:a16="http://schemas.microsoft.com/office/drawing/2014/main" id="{F8663AD6-4921-479F-8B3C-219F1DEDC361}"/>
              </a:ext>
            </a:extLst>
          </p:cNvPr>
          <p:cNvSpPr txBox="1"/>
          <p:nvPr/>
        </p:nvSpPr>
        <p:spPr>
          <a:xfrm>
            <a:off x="340207" y="6130536"/>
            <a:ext cx="1259897" cy="338554"/>
          </a:xfrm>
          <a:prstGeom prst="rect">
            <a:avLst/>
          </a:prstGeom>
          <a:noFill/>
        </p:spPr>
        <p:txBody>
          <a:bodyPr wrap="none" rtlCol="0">
            <a:spAutoFit/>
          </a:bodyPr>
          <a:lstStyle/>
          <a:p>
            <a:r>
              <a:rPr lang="fr-FR" sz="1600" b="1" u="sng" dirty="0"/>
              <a:t>SESSION N°2</a:t>
            </a:r>
          </a:p>
        </p:txBody>
      </p:sp>
      <p:sp>
        <p:nvSpPr>
          <p:cNvPr id="15" name="Rectangle 14">
            <a:extLst>
              <a:ext uri="{FF2B5EF4-FFF2-40B4-BE49-F238E27FC236}">
                <a16:creationId xmlns:a16="http://schemas.microsoft.com/office/drawing/2014/main" id="{E24F19BA-22D1-4E9A-967E-51BD915D275D}"/>
              </a:ext>
            </a:extLst>
          </p:cNvPr>
          <p:cNvSpPr/>
          <p:nvPr/>
        </p:nvSpPr>
        <p:spPr>
          <a:xfrm>
            <a:off x="340207" y="6541751"/>
            <a:ext cx="6270557" cy="2977738"/>
          </a:xfrm>
          <a:prstGeom prst="rect">
            <a:avLst/>
          </a:prstGeom>
        </p:spPr>
        <p:txBody>
          <a:bodyPr wrap="square">
            <a:spAutoFit/>
          </a:bodyPr>
          <a:lstStyle/>
          <a:p>
            <a:pPr>
              <a:lnSpc>
                <a:spcPts val="1500"/>
              </a:lnSpc>
            </a:pPr>
            <a:r>
              <a:rPr lang="fr-FR" sz="1400" b="1" dirty="0">
                <a:solidFill>
                  <a:srgbClr val="006A79"/>
                </a:solidFill>
              </a:rPr>
              <a:t>Apprendre à entrer en relation face à différents interlocuteurs</a:t>
            </a:r>
          </a:p>
          <a:p>
            <a:pPr lvl="1">
              <a:lnSpc>
                <a:spcPts val="1500"/>
              </a:lnSpc>
              <a:buFont typeface="Arial" panose="020B0604020202020204" pitchFamily="34" charset="0"/>
              <a:buChar char="•"/>
            </a:pPr>
            <a:r>
              <a:rPr lang="fr-FR" sz="1400" dirty="0">
                <a:solidFill>
                  <a:srgbClr val="333333"/>
                </a:solidFill>
              </a:rPr>
              <a:t>Développer son écoute et ses qualités d'observation pour adapter sa posture et sa communication.</a:t>
            </a:r>
          </a:p>
          <a:p>
            <a:pPr lvl="1">
              <a:lnSpc>
                <a:spcPts val="1500"/>
              </a:lnSpc>
              <a:buFont typeface="Arial" panose="020B0604020202020204" pitchFamily="34" charset="0"/>
              <a:buChar char="•"/>
            </a:pPr>
            <a:r>
              <a:rPr lang="fr-FR" sz="1400" dirty="0">
                <a:solidFill>
                  <a:srgbClr val="333333"/>
                </a:solidFill>
              </a:rPr>
              <a:t>Utiliser les cinq indicateurs comportementaux : mots, tons, expressions du visage, postures, gestes.</a:t>
            </a:r>
          </a:p>
          <a:p>
            <a:pPr lvl="1">
              <a:lnSpc>
                <a:spcPts val="1500"/>
              </a:lnSpc>
              <a:buFont typeface="Arial" panose="020B0604020202020204" pitchFamily="34" charset="0"/>
              <a:buChar char="•"/>
            </a:pPr>
            <a:r>
              <a:rPr lang="fr-FR" sz="1400" dirty="0">
                <a:solidFill>
                  <a:srgbClr val="333333"/>
                </a:solidFill>
              </a:rPr>
              <a:t>Connaître les bases de la communication et les différents niveaux : contenu, processus, sens.</a:t>
            </a:r>
          </a:p>
          <a:p>
            <a:pPr lvl="1">
              <a:lnSpc>
                <a:spcPts val="1500"/>
              </a:lnSpc>
              <a:buFont typeface="Arial" panose="020B0604020202020204" pitchFamily="34" charset="0"/>
              <a:buChar char="•"/>
            </a:pPr>
            <a:r>
              <a:rPr lang="fr-FR" sz="1400" dirty="0">
                <a:solidFill>
                  <a:srgbClr val="333333"/>
                </a:solidFill>
              </a:rPr>
              <a:t>Connaître et pratiquer les différents canaux de communication.</a:t>
            </a:r>
          </a:p>
          <a:p>
            <a:pPr lvl="1">
              <a:lnSpc>
                <a:spcPts val="1500"/>
              </a:lnSpc>
              <a:buFont typeface="Arial" panose="020B0604020202020204" pitchFamily="34" charset="0"/>
              <a:buChar char="•"/>
            </a:pPr>
            <a:r>
              <a:rPr lang="fr-FR" sz="1400" dirty="0">
                <a:solidFill>
                  <a:srgbClr val="333333"/>
                </a:solidFill>
              </a:rPr>
              <a:t>S'appuyer sur les différents indicateurs pour identifier le canal de communication le plus adapté.</a:t>
            </a:r>
          </a:p>
          <a:p>
            <a:pPr lvl="1">
              <a:lnSpc>
                <a:spcPts val="1500"/>
              </a:lnSpc>
              <a:buFont typeface="Arial" panose="020B0604020202020204" pitchFamily="34" charset="0"/>
              <a:buChar char="•"/>
            </a:pPr>
            <a:r>
              <a:rPr lang="fr-FR" sz="1400" dirty="0">
                <a:solidFill>
                  <a:srgbClr val="333333"/>
                </a:solidFill>
              </a:rPr>
              <a:t>Sélectionner le bon canal de communication en fonction du type de personnalité de son interlocuteur.</a:t>
            </a:r>
          </a:p>
          <a:p>
            <a:pPr>
              <a:lnSpc>
                <a:spcPts val="1500"/>
              </a:lnSpc>
            </a:pPr>
            <a:r>
              <a:rPr lang="fr-FR" sz="1400" b="1" dirty="0">
                <a:solidFill>
                  <a:srgbClr val="333333"/>
                </a:solidFill>
              </a:rPr>
              <a:t>Travaux pratiques</a:t>
            </a:r>
            <a:br>
              <a:rPr lang="fr-FR" sz="1400" dirty="0">
                <a:solidFill>
                  <a:srgbClr val="333333"/>
                </a:solidFill>
              </a:rPr>
            </a:br>
            <a:r>
              <a:rPr lang="fr-FR" sz="1400" i="1" dirty="0">
                <a:solidFill>
                  <a:srgbClr val="333333"/>
                </a:solidFill>
              </a:rPr>
              <a:t>Détecter et utiliser les différents canaux de communication pour mieux comprendre son interlocuteur et être mieux compris.  </a:t>
            </a:r>
            <a:endParaRPr lang="fr-FR" sz="1400" b="0" i="0" dirty="0">
              <a:solidFill>
                <a:srgbClr val="333333"/>
              </a:solidFill>
              <a:effectLst/>
            </a:endParaRPr>
          </a:p>
        </p:txBody>
      </p:sp>
      <p:sp>
        <p:nvSpPr>
          <p:cNvPr id="17" name="ZoneTexte 16">
            <a:extLst>
              <a:ext uri="{FF2B5EF4-FFF2-40B4-BE49-F238E27FC236}">
                <a16:creationId xmlns:a16="http://schemas.microsoft.com/office/drawing/2014/main" id="{AAEE7B25-FC02-4954-89A0-AB5EA7E5F8A5}"/>
              </a:ext>
            </a:extLst>
          </p:cNvPr>
          <p:cNvSpPr txBox="1"/>
          <p:nvPr/>
        </p:nvSpPr>
        <p:spPr>
          <a:xfrm>
            <a:off x="2450667" y="961558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18" name="Connecteur droit 17">
            <a:extLst>
              <a:ext uri="{FF2B5EF4-FFF2-40B4-BE49-F238E27FC236}">
                <a16:creationId xmlns:a16="http://schemas.microsoft.com/office/drawing/2014/main" id="{0BA732CB-F53C-40C1-B4E5-FEFCF2D4F0FF}"/>
              </a:ext>
            </a:extLst>
          </p:cNvPr>
          <p:cNvCxnSpPr/>
          <p:nvPr/>
        </p:nvCxnSpPr>
        <p:spPr>
          <a:xfrm>
            <a:off x="3648357"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Image 1">
            <a:extLst>
              <a:ext uri="{FF2B5EF4-FFF2-40B4-BE49-F238E27FC236}">
                <a16:creationId xmlns:a16="http://schemas.microsoft.com/office/drawing/2014/main" id="{59B4CB5B-F733-95E4-B91D-78595B94969C}"/>
              </a:ext>
            </a:extLst>
          </p:cNvPr>
          <p:cNvPicPr>
            <a:picLocks noChangeAspect="1"/>
          </p:cNvPicPr>
          <p:nvPr/>
        </p:nvPicPr>
        <p:blipFill>
          <a:blip r:embed="rId2"/>
          <a:stretch>
            <a:fillRect/>
          </a:stretch>
        </p:blipFill>
        <p:spPr>
          <a:xfrm>
            <a:off x="259251" y="9526836"/>
            <a:ext cx="596888" cy="338306"/>
          </a:xfrm>
          <a:prstGeom prst="rect">
            <a:avLst/>
          </a:prstGeom>
        </p:spPr>
      </p:pic>
      <p:sp>
        <p:nvSpPr>
          <p:cNvPr id="9" name="ZoneTexte 8">
            <a:extLst>
              <a:ext uri="{FF2B5EF4-FFF2-40B4-BE49-F238E27FC236}">
                <a16:creationId xmlns:a16="http://schemas.microsoft.com/office/drawing/2014/main" id="{7C92A0DF-58B8-73ED-8171-C773E4FD624E}"/>
              </a:ext>
            </a:extLst>
          </p:cNvPr>
          <p:cNvSpPr txBox="1"/>
          <p:nvPr/>
        </p:nvSpPr>
        <p:spPr>
          <a:xfrm>
            <a:off x="609119" y="1148586"/>
            <a:ext cx="6439864" cy="1794017"/>
          </a:xfrm>
          <a:prstGeom prst="rect">
            <a:avLst/>
          </a:prstGeom>
          <a:noFill/>
        </p:spPr>
        <p:txBody>
          <a:bodyPr wrap="square">
            <a:spAutoFit/>
          </a:bodyPr>
          <a:lstStyle/>
          <a:p>
            <a:pPr>
              <a:lnSpc>
                <a:spcPts val="1200"/>
              </a:lnSpc>
              <a:spcAft>
                <a:spcPts val="800"/>
              </a:spcAft>
            </a:pPr>
            <a:r>
              <a:rPr lang="fr-FR" sz="1400" b="1" i="1" dirty="0">
                <a:solidFill>
                  <a:srgbClr val="224E96"/>
                </a:solidFill>
                <a:effectLst/>
                <a:ea typeface="Calibri" panose="020F0502020204030204" pitchFamily="34" charset="0"/>
                <a:cs typeface="Times New Roman" panose="02020603050405020304" pitchFamily="18" charset="0"/>
              </a:rPr>
              <a:t>Objectifs de la formation</a:t>
            </a:r>
            <a:endParaRPr lang="fr-FR" sz="1400" dirty="0">
              <a:effectLst/>
              <a:ea typeface="Calibri" panose="020F0502020204030204" pitchFamily="34" charset="0"/>
              <a:cs typeface="Times New Roman" panose="02020603050405020304" pitchFamily="18" charset="0"/>
            </a:endParaRP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Mieux se connaître et mieux se gérer.</a:t>
            </a: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Adapter sa communication à ses interlocuteurs  </a:t>
            </a: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Identifier ses sources de motivation et celles de ses interlocuteurs</a:t>
            </a: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Optimiser son management opérationnel.</a:t>
            </a: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Augmenter sa flexibilité relationnelle.</a:t>
            </a:r>
          </a:p>
          <a:p>
            <a:pPr marL="342900" lvl="0" indent="-342900">
              <a:lnSpc>
                <a:spcPts val="1200"/>
              </a:lnSpc>
              <a:spcAft>
                <a:spcPts val="800"/>
              </a:spcAft>
              <a:buFont typeface="Symbol" panose="05050102010706020507" pitchFamily="18" charset="2"/>
              <a:buChar char=""/>
              <a:tabLst>
                <a:tab pos="457200" algn="l"/>
              </a:tabLst>
            </a:pPr>
            <a:r>
              <a:rPr lang="fr-FR" sz="1400" dirty="0">
                <a:effectLst/>
                <a:ea typeface="Calibri" panose="020F0502020204030204" pitchFamily="34" charset="0"/>
                <a:cs typeface="Times New Roman" panose="02020603050405020304" pitchFamily="18" charset="0"/>
              </a:rPr>
              <a:t>Savoir mener un entretien difficile, comprendre et déjouer les pressions   </a:t>
            </a:r>
          </a:p>
        </p:txBody>
      </p:sp>
    </p:spTree>
    <p:extLst>
      <p:ext uri="{BB962C8B-B14F-4D97-AF65-F5344CB8AC3E}">
        <p14:creationId xmlns:p14="http://schemas.microsoft.com/office/powerpoint/2010/main" val="129128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F854068-3844-4526-A070-DF553C1E7D6B}"/>
              </a:ext>
            </a:extLst>
          </p:cNvPr>
          <p:cNvSpPr/>
          <p:nvPr/>
        </p:nvSpPr>
        <p:spPr>
          <a:xfrm>
            <a:off x="187687" y="654860"/>
            <a:ext cx="6617304" cy="369332"/>
          </a:xfrm>
          <a:prstGeom prst="rect">
            <a:avLst/>
          </a:prstGeom>
        </p:spPr>
        <p:txBody>
          <a:bodyPr wrap="square">
            <a:spAutoFit/>
          </a:bodyPr>
          <a:lstStyle/>
          <a:p>
            <a:r>
              <a:rPr lang="fr-FR" b="1" dirty="0">
                <a:solidFill>
                  <a:srgbClr val="FF0000"/>
                </a:solidFill>
                <a:effectLst>
                  <a:outerShdw blurRad="38100" dist="38100" dir="2700000" algn="tl">
                    <a:srgbClr val="000000">
                      <a:alpha val="43137"/>
                    </a:srgbClr>
                  </a:outerShdw>
                </a:effectLst>
              </a:rPr>
              <a:t>Module Process Com Model® en distanciel ou en présentiel (suite) :</a:t>
            </a:r>
          </a:p>
        </p:txBody>
      </p:sp>
      <p:sp>
        <p:nvSpPr>
          <p:cNvPr id="6" name="ZoneTexte 5">
            <a:extLst>
              <a:ext uri="{FF2B5EF4-FFF2-40B4-BE49-F238E27FC236}">
                <a16:creationId xmlns:a16="http://schemas.microsoft.com/office/drawing/2014/main" id="{1760704E-B94A-42CF-8A82-2895F935E1DE}"/>
              </a:ext>
            </a:extLst>
          </p:cNvPr>
          <p:cNvSpPr txBox="1"/>
          <p:nvPr/>
        </p:nvSpPr>
        <p:spPr>
          <a:xfrm>
            <a:off x="450546" y="1175112"/>
            <a:ext cx="1306383" cy="338554"/>
          </a:xfrm>
          <a:prstGeom prst="rect">
            <a:avLst/>
          </a:prstGeom>
          <a:noFill/>
        </p:spPr>
        <p:txBody>
          <a:bodyPr wrap="none" rtlCol="0">
            <a:spAutoFit/>
          </a:bodyPr>
          <a:lstStyle/>
          <a:p>
            <a:r>
              <a:rPr lang="fr-FR" sz="1600" b="1" u="sng" dirty="0"/>
              <a:t>SESSION N°3 </a:t>
            </a:r>
          </a:p>
        </p:txBody>
      </p:sp>
      <p:sp>
        <p:nvSpPr>
          <p:cNvPr id="7" name="Rectangle 6">
            <a:extLst>
              <a:ext uri="{FF2B5EF4-FFF2-40B4-BE49-F238E27FC236}">
                <a16:creationId xmlns:a16="http://schemas.microsoft.com/office/drawing/2014/main" id="{F07566EE-2B07-4ACF-B31C-F46A90B99160}"/>
              </a:ext>
            </a:extLst>
          </p:cNvPr>
          <p:cNvSpPr/>
          <p:nvPr/>
        </p:nvSpPr>
        <p:spPr>
          <a:xfrm>
            <a:off x="444134" y="1556014"/>
            <a:ext cx="6270565" cy="2400657"/>
          </a:xfrm>
          <a:prstGeom prst="rect">
            <a:avLst/>
          </a:prstGeom>
        </p:spPr>
        <p:txBody>
          <a:bodyPr wrap="square">
            <a:spAutoFit/>
          </a:bodyPr>
          <a:lstStyle/>
          <a:p>
            <a:pPr>
              <a:lnSpc>
                <a:spcPts val="1500"/>
              </a:lnSpc>
            </a:pPr>
            <a:r>
              <a:rPr lang="fr-FR" sz="1400" b="1" dirty="0">
                <a:solidFill>
                  <a:srgbClr val="006A79"/>
                </a:solidFill>
              </a:rPr>
              <a:t>Savoir motiver et créer les conditions du leadership</a:t>
            </a:r>
          </a:p>
          <a:p>
            <a:pPr lvl="1">
              <a:lnSpc>
                <a:spcPts val="1500"/>
              </a:lnSpc>
              <a:buFont typeface="Arial" panose="020B0604020202020204" pitchFamily="34" charset="0"/>
              <a:buChar char="•"/>
            </a:pPr>
            <a:r>
              <a:rPr lang="fr-FR" sz="1400" dirty="0">
                <a:solidFill>
                  <a:srgbClr val="333333"/>
                </a:solidFill>
              </a:rPr>
              <a:t>Explorer les besoins psychologiques (leviers de motivation) de chacun des six types de personnalités en Process Com®.</a:t>
            </a:r>
          </a:p>
          <a:p>
            <a:pPr lvl="1">
              <a:lnSpc>
                <a:spcPts val="1500"/>
              </a:lnSpc>
              <a:buFont typeface="Arial" panose="020B0604020202020204" pitchFamily="34" charset="0"/>
              <a:buChar char="•"/>
            </a:pPr>
            <a:r>
              <a:rPr lang="fr-FR" sz="1400" dirty="0">
                <a:solidFill>
                  <a:srgbClr val="333333"/>
                </a:solidFill>
              </a:rPr>
              <a:t>S'approprier les différents styles de management et savoir s'adapter à son interlocuteur.</a:t>
            </a:r>
          </a:p>
          <a:p>
            <a:pPr lvl="1">
              <a:lnSpc>
                <a:spcPts val="1500"/>
              </a:lnSpc>
              <a:buFont typeface="Arial" panose="020B0604020202020204" pitchFamily="34" charset="0"/>
              <a:buChar char="•"/>
            </a:pPr>
            <a:r>
              <a:rPr lang="fr-FR" sz="1400" dirty="0">
                <a:solidFill>
                  <a:srgbClr val="333333"/>
                </a:solidFill>
              </a:rPr>
              <a:t>Savoir définir et reconnaître les besoins positifs et négatifs de ses interlocuteurs.</a:t>
            </a:r>
          </a:p>
          <a:p>
            <a:pPr lvl="1">
              <a:lnSpc>
                <a:spcPts val="1500"/>
              </a:lnSpc>
              <a:buFont typeface="Arial" panose="020B0604020202020204" pitchFamily="34" charset="0"/>
              <a:buChar char="•"/>
            </a:pPr>
            <a:r>
              <a:rPr lang="fr-FR" sz="1400" dirty="0">
                <a:solidFill>
                  <a:srgbClr val="333333"/>
                </a:solidFill>
              </a:rPr>
              <a:t>Savoir satisfaire les besoins exprimés et détectés en utilisant le bon canal et le bon langage.</a:t>
            </a:r>
          </a:p>
          <a:p>
            <a:pPr>
              <a:lnSpc>
                <a:spcPts val="1500"/>
              </a:lnSpc>
            </a:pPr>
            <a:r>
              <a:rPr lang="fr-FR" sz="1400" b="1" dirty="0">
                <a:solidFill>
                  <a:srgbClr val="333333"/>
                </a:solidFill>
              </a:rPr>
              <a:t>Travaux pratiques</a:t>
            </a:r>
            <a:br>
              <a:rPr lang="fr-FR" sz="1400" dirty="0">
                <a:solidFill>
                  <a:srgbClr val="333333"/>
                </a:solidFill>
              </a:rPr>
            </a:br>
            <a:r>
              <a:rPr lang="fr-FR" sz="1400" i="1" dirty="0">
                <a:solidFill>
                  <a:srgbClr val="333333"/>
                </a:solidFill>
              </a:rPr>
              <a:t>Mises en situation sur un entretien de motivation d'un collaborateur. Adapter une communication motivante en répondant aux besoins exprimés et/ou détectés. </a:t>
            </a:r>
            <a:endParaRPr lang="fr-FR" sz="1400" b="0" i="0" dirty="0">
              <a:solidFill>
                <a:srgbClr val="333333"/>
              </a:solidFill>
              <a:effectLst/>
            </a:endParaRPr>
          </a:p>
        </p:txBody>
      </p:sp>
      <p:sp>
        <p:nvSpPr>
          <p:cNvPr id="8" name="ZoneTexte 7">
            <a:extLst>
              <a:ext uri="{FF2B5EF4-FFF2-40B4-BE49-F238E27FC236}">
                <a16:creationId xmlns:a16="http://schemas.microsoft.com/office/drawing/2014/main" id="{08159747-9F66-4CFA-B89E-0BC3F39C5397}"/>
              </a:ext>
            </a:extLst>
          </p:cNvPr>
          <p:cNvSpPr txBox="1"/>
          <p:nvPr/>
        </p:nvSpPr>
        <p:spPr>
          <a:xfrm>
            <a:off x="435991" y="4039816"/>
            <a:ext cx="1306383" cy="338554"/>
          </a:xfrm>
          <a:prstGeom prst="rect">
            <a:avLst/>
          </a:prstGeom>
          <a:noFill/>
        </p:spPr>
        <p:txBody>
          <a:bodyPr wrap="none" rtlCol="0">
            <a:spAutoFit/>
          </a:bodyPr>
          <a:lstStyle/>
          <a:p>
            <a:r>
              <a:rPr lang="fr-FR" sz="1600" b="1" u="sng" dirty="0"/>
              <a:t>SESSION N°4 </a:t>
            </a:r>
          </a:p>
        </p:txBody>
      </p:sp>
      <p:sp>
        <p:nvSpPr>
          <p:cNvPr id="9" name="Rectangle 8">
            <a:extLst>
              <a:ext uri="{FF2B5EF4-FFF2-40B4-BE49-F238E27FC236}">
                <a16:creationId xmlns:a16="http://schemas.microsoft.com/office/drawing/2014/main" id="{D4122311-C743-4829-9D00-A7C5F1EC1343}"/>
              </a:ext>
            </a:extLst>
          </p:cNvPr>
          <p:cNvSpPr/>
          <p:nvPr/>
        </p:nvSpPr>
        <p:spPr>
          <a:xfrm>
            <a:off x="435990" y="4378370"/>
            <a:ext cx="6278709" cy="2593018"/>
          </a:xfrm>
          <a:prstGeom prst="rect">
            <a:avLst/>
          </a:prstGeom>
        </p:spPr>
        <p:txBody>
          <a:bodyPr wrap="square">
            <a:spAutoFit/>
          </a:bodyPr>
          <a:lstStyle/>
          <a:p>
            <a:pPr>
              <a:lnSpc>
                <a:spcPts val="1500"/>
              </a:lnSpc>
            </a:pPr>
            <a:r>
              <a:rPr lang="fr-FR" sz="1400" b="1" dirty="0">
                <a:solidFill>
                  <a:srgbClr val="006A79"/>
                </a:solidFill>
              </a:rPr>
              <a:t>Détecter et sortir des situations de stress</a:t>
            </a:r>
          </a:p>
          <a:p>
            <a:pPr lvl="1">
              <a:lnSpc>
                <a:spcPts val="1500"/>
              </a:lnSpc>
              <a:buFont typeface="Arial" panose="020B0604020202020204" pitchFamily="34" charset="0"/>
              <a:buChar char="•"/>
            </a:pPr>
            <a:r>
              <a:rPr lang="fr-FR" sz="1400" dirty="0">
                <a:solidFill>
                  <a:srgbClr val="333333"/>
                </a:solidFill>
              </a:rPr>
              <a:t>Distinguer les manifestations du stress.</a:t>
            </a:r>
          </a:p>
          <a:p>
            <a:pPr lvl="1">
              <a:lnSpc>
                <a:spcPts val="1500"/>
              </a:lnSpc>
              <a:buFont typeface="Arial" panose="020B0604020202020204" pitchFamily="34" charset="0"/>
              <a:buChar char="•"/>
            </a:pPr>
            <a:r>
              <a:rPr lang="fr-FR" sz="1400" dirty="0">
                <a:solidFill>
                  <a:srgbClr val="333333"/>
                </a:solidFill>
              </a:rPr>
              <a:t>Comprendre le lien entre stress et performance.</a:t>
            </a:r>
          </a:p>
          <a:p>
            <a:pPr lvl="1">
              <a:lnSpc>
                <a:spcPts val="1500"/>
              </a:lnSpc>
              <a:buFont typeface="Arial" panose="020B0604020202020204" pitchFamily="34" charset="0"/>
              <a:buChar char="•"/>
            </a:pPr>
            <a:r>
              <a:rPr lang="fr-FR" sz="1400" dirty="0">
                <a:solidFill>
                  <a:srgbClr val="333333"/>
                </a:solidFill>
              </a:rPr>
              <a:t>Découvrir et intégrer les trois degrés de stress en Process Com®.</a:t>
            </a:r>
          </a:p>
          <a:p>
            <a:pPr lvl="1">
              <a:lnSpc>
                <a:spcPts val="1500"/>
              </a:lnSpc>
              <a:buFont typeface="Arial" panose="020B0604020202020204" pitchFamily="34" charset="0"/>
              <a:buChar char="•"/>
            </a:pPr>
            <a:r>
              <a:rPr lang="fr-FR" sz="1400" dirty="0">
                <a:solidFill>
                  <a:srgbClr val="333333"/>
                </a:solidFill>
              </a:rPr>
              <a:t>Connaître les comportements prévisibles des six types de personnalités sous stress.</a:t>
            </a:r>
          </a:p>
          <a:p>
            <a:pPr lvl="1">
              <a:lnSpc>
                <a:spcPts val="1500"/>
              </a:lnSpc>
              <a:buFont typeface="Arial" panose="020B0604020202020204" pitchFamily="34" charset="0"/>
              <a:buChar char="•"/>
            </a:pPr>
            <a:r>
              <a:rPr lang="fr-FR" sz="1400" dirty="0">
                <a:solidFill>
                  <a:srgbClr val="333333"/>
                </a:solidFill>
              </a:rPr>
              <a:t>Intégrer les notions de masques, de drivers.</a:t>
            </a:r>
          </a:p>
          <a:p>
            <a:pPr lvl="1">
              <a:lnSpc>
                <a:spcPts val="1500"/>
              </a:lnSpc>
              <a:buFont typeface="Arial" panose="020B0604020202020204" pitchFamily="34" charset="0"/>
              <a:buChar char="•"/>
            </a:pPr>
            <a:r>
              <a:rPr lang="fr-FR" sz="1400" dirty="0">
                <a:solidFill>
                  <a:srgbClr val="333333"/>
                </a:solidFill>
              </a:rPr>
              <a:t>Adapter sa réponse en fonction du degré de stress et du type de personnalité.</a:t>
            </a:r>
          </a:p>
          <a:p>
            <a:pPr lvl="1">
              <a:lnSpc>
                <a:spcPts val="1500"/>
              </a:lnSpc>
              <a:buFont typeface="Arial" panose="020B0604020202020204" pitchFamily="34" charset="0"/>
              <a:buChar char="•"/>
            </a:pPr>
            <a:r>
              <a:rPr lang="fr-FR" sz="1400" dirty="0">
                <a:solidFill>
                  <a:srgbClr val="333333"/>
                </a:solidFill>
              </a:rPr>
              <a:t>Identifier les situations qui, pour soi, sont sources de stress.</a:t>
            </a:r>
          </a:p>
          <a:p>
            <a:pPr>
              <a:lnSpc>
                <a:spcPts val="1500"/>
              </a:lnSpc>
            </a:pPr>
            <a:r>
              <a:rPr lang="fr-FR" sz="1400" b="1" dirty="0">
                <a:solidFill>
                  <a:srgbClr val="333333"/>
                </a:solidFill>
              </a:rPr>
              <a:t>Travaux pratiques</a:t>
            </a:r>
            <a:br>
              <a:rPr lang="fr-FR" sz="1400" dirty="0">
                <a:solidFill>
                  <a:srgbClr val="333333"/>
                </a:solidFill>
              </a:rPr>
            </a:br>
            <a:r>
              <a:rPr lang="fr-FR" sz="1400" i="1" dirty="0">
                <a:solidFill>
                  <a:srgbClr val="333333"/>
                </a:solidFill>
              </a:rPr>
              <a:t>Animer une réunion avec des interactions de différentes typologies présentant des drivers et des mécanismes d’échec</a:t>
            </a:r>
            <a:endParaRPr lang="fr-FR" b="0" i="0" dirty="0">
              <a:solidFill>
                <a:srgbClr val="333333"/>
              </a:solidFill>
              <a:effectLst/>
              <a:latin typeface="regular"/>
            </a:endParaRPr>
          </a:p>
        </p:txBody>
      </p:sp>
      <p:sp>
        <p:nvSpPr>
          <p:cNvPr id="15" name="ZoneTexte 14">
            <a:extLst>
              <a:ext uri="{FF2B5EF4-FFF2-40B4-BE49-F238E27FC236}">
                <a16:creationId xmlns:a16="http://schemas.microsoft.com/office/drawing/2014/main" id="{007CFF10-D92C-428E-B264-FE3918C05164}"/>
              </a:ext>
            </a:extLst>
          </p:cNvPr>
          <p:cNvSpPr txBox="1"/>
          <p:nvPr/>
        </p:nvSpPr>
        <p:spPr>
          <a:xfrm>
            <a:off x="2261093" y="961558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16" name="Connecteur droit 15">
            <a:extLst>
              <a:ext uri="{FF2B5EF4-FFF2-40B4-BE49-F238E27FC236}">
                <a16:creationId xmlns:a16="http://schemas.microsoft.com/office/drawing/2014/main" id="{B8812547-9E56-4040-8EEA-5F1F72F03595}"/>
              </a:ext>
            </a:extLst>
          </p:cNvPr>
          <p:cNvCxnSpPr/>
          <p:nvPr/>
        </p:nvCxnSpPr>
        <p:spPr>
          <a:xfrm>
            <a:off x="3458783"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8" name="Picture 4" descr="La Process Com, un modèle de développement et de tolérance - Kodama">
            <a:extLst>
              <a:ext uri="{FF2B5EF4-FFF2-40B4-BE49-F238E27FC236}">
                <a16:creationId xmlns:a16="http://schemas.microsoft.com/office/drawing/2014/main" id="{F04BB6D8-7910-8496-6057-B854AFEAC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13948"/>
            <a:ext cx="6858000" cy="2481844"/>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FD166ACA-892E-7822-57AC-1ABD8FA2D06F}"/>
              </a:ext>
            </a:extLst>
          </p:cNvPr>
          <p:cNvPicPr>
            <a:picLocks noChangeAspect="1"/>
          </p:cNvPicPr>
          <p:nvPr/>
        </p:nvPicPr>
        <p:blipFill>
          <a:blip r:embed="rId3"/>
          <a:stretch>
            <a:fillRect/>
          </a:stretch>
        </p:blipFill>
        <p:spPr>
          <a:xfrm>
            <a:off x="259251" y="9526836"/>
            <a:ext cx="596888" cy="338306"/>
          </a:xfrm>
          <a:prstGeom prst="rect">
            <a:avLst/>
          </a:prstGeom>
        </p:spPr>
      </p:pic>
    </p:spTree>
    <p:extLst>
      <p:ext uri="{BB962C8B-B14F-4D97-AF65-F5344CB8AC3E}">
        <p14:creationId xmlns:p14="http://schemas.microsoft.com/office/powerpoint/2010/main" val="321976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1" name="Tableau 1040">
            <a:extLst>
              <a:ext uri="{FF2B5EF4-FFF2-40B4-BE49-F238E27FC236}">
                <a16:creationId xmlns:a16="http://schemas.microsoft.com/office/drawing/2014/main" id="{1EDB04A5-AC9C-A1C2-F543-A2228245AB22}"/>
              </a:ext>
            </a:extLst>
          </p:cNvPr>
          <p:cNvGraphicFramePr>
            <a:graphicFrameLocks noGrp="1"/>
          </p:cNvGraphicFramePr>
          <p:nvPr>
            <p:extLst>
              <p:ext uri="{D42A27DB-BD31-4B8C-83A1-F6EECF244321}">
                <p14:modId xmlns:p14="http://schemas.microsoft.com/office/powerpoint/2010/main" val="1477950136"/>
              </p:ext>
            </p:extLst>
          </p:nvPr>
        </p:nvGraphicFramePr>
        <p:xfrm>
          <a:off x="170450" y="6605524"/>
          <a:ext cx="6517100" cy="2918636"/>
        </p:xfrm>
        <a:graphic>
          <a:graphicData uri="http://schemas.openxmlformats.org/drawingml/2006/table">
            <a:tbl>
              <a:tblPr firstRow="1" bandRow="1">
                <a:tableStyleId>{5C22544A-7EE6-4342-B048-85BDC9FD1C3A}</a:tableStyleId>
              </a:tblPr>
              <a:tblGrid>
                <a:gridCol w="1593917">
                  <a:extLst>
                    <a:ext uri="{9D8B030D-6E8A-4147-A177-3AD203B41FA5}">
                      <a16:colId xmlns:a16="http://schemas.microsoft.com/office/drawing/2014/main" val="4216220055"/>
                    </a:ext>
                  </a:extLst>
                </a:gridCol>
                <a:gridCol w="1630018">
                  <a:extLst>
                    <a:ext uri="{9D8B030D-6E8A-4147-A177-3AD203B41FA5}">
                      <a16:colId xmlns:a16="http://schemas.microsoft.com/office/drawing/2014/main" val="3120023903"/>
                    </a:ext>
                  </a:extLst>
                </a:gridCol>
                <a:gridCol w="1663147">
                  <a:extLst>
                    <a:ext uri="{9D8B030D-6E8A-4147-A177-3AD203B41FA5}">
                      <a16:colId xmlns:a16="http://schemas.microsoft.com/office/drawing/2014/main" val="432330815"/>
                    </a:ext>
                  </a:extLst>
                </a:gridCol>
                <a:gridCol w="1630018">
                  <a:extLst>
                    <a:ext uri="{9D8B030D-6E8A-4147-A177-3AD203B41FA5}">
                      <a16:colId xmlns:a16="http://schemas.microsoft.com/office/drawing/2014/main" val="3650785617"/>
                    </a:ext>
                  </a:extLst>
                </a:gridCol>
              </a:tblGrid>
              <a:tr h="416305">
                <a:tc>
                  <a:txBody>
                    <a:bodyPr/>
                    <a:lstStyle/>
                    <a:p>
                      <a:pPr algn="ctr"/>
                      <a:r>
                        <a:rPr lang="fr-FR" sz="1100" b="1" dirty="0"/>
                        <a:t>PROCESS COM MODEL 2020</a:t>
                      </a:r>
                    </a:p>
                  </a:txBody>
                  <a:tcPr/>
                </a:tc>
                <a:tc>
                  <a:txBody>
                    <a:bodyPr/>
                    <a:lstStyle/>
                    <a:p>
                      <a:pPr algn="ctr"/>
                      <a:r>
                        <a:rPr lang="fr-FR" sz="1100" b="1" dirty="0"/>
                        <a:t>PROCESS COM MODEL 2021</a:t>
                      </a:r>
                    </a:p>
                  </a:txBody>
                  <a:tcPr/>
                </a:tc>
                <a:tc>
                  <a:txBody>
                    <a:bodyPr/>
                    <a:lstStyle/>
                    <a:p>
                      <a:pPr algn="ctr"/>
                      <a:r>
                        <a:rPr lang="fr-FR" sz="1100" b="1" dirty="0"/>
                        <a:t>PROCESS COM MODEL 2022</a:t>
                      </a:r>
                    </a:p>
                  </a:txBody>
                  <a:tcPr/>
                </a:tc>
                <a:tc>
                  <a:txBody>
                    <a:bodyPr/>
                    <a:lstStyle/>
                    <a:p>
                      <a:pPr algn="ctr"/>
                      <a:r>
                        <a:rPr lang="fr-FR" sz="1100" b="1" dirty="0"/>
                        <a:t>PROCESS COM MODEL 2023</a:t>
                      </a:r>
                    </a:p>
                  </a:txBody>
                  <a:tcPr/>
                </a:tc>
                <a:extLst>
                  <a:ext uri="{0D108BD9-81ED-4DB2-BD59-A6C34878D82A}">
                    <a16:rowId xmlns:a16="http://schemas.microsoft.com/office/drawing/2014/main" val="3005124046"/>
                  </a:ext>
                </a:extLst>
              </a:tr>
              <a:tr h="360798">
                <a:tc>
                  <a:txBody>
                    <a:bodyPr/>
                    <a:lstStyle/>
                    <a:p>
                      <a:pPr algn="ctr"/>
                      <a:r>
                        <a:rPr lang="fr-FR" sz="1000" b="1" dirty="0"/>
                        <a:t>Nbre de journées : </a:t>
                      </a:r>
                    </a:p>
                    <a:p>
                      <a:pPr algn="ctr"/>
                      <a:r>
                        <a:rPr lang="fr-FR" sz="1000" b="1" dirty="0"/>
                        <a:t>18</a:t>
                      </a:r>
                    </a:p>
                  </a:txBody>
                  <a:tcPr/>
                </a:tc>
                <a:tc>
                  <a:txBody>
                    <a:bodyPr/>
                    <a:lstStyle/>
                    <a:p>
                      <a:pPr algn="ctr"/>
                      <a:r>
                        <a:rPr lang="fr-FR" sz="1000" b="1" dirty="0"/>
                        <a:t>Nbre de journées :</a:t>
                      </a:r>
                    </a:p>
                    <a:p>
                      <a:pPr algn="ctr"/>
                      <a:r>
                        <a:rPr lang="fr-FR" sz="1000" b="1" dirty="0"/>
                        <a:t>16</a:t>
                      </a:r>
                    </a:p>
                  </a:txBody>
                  <a:tcPr/>
                </a:tc>
                <a:tc>
                  <a:txBody>
                    <a:bodyPr/>
                    <a:lstStyle/>
                    <a:p>
                      <a:pPr algn="ctr"/>
                      <a:r>
                        <a:rPr lang="fr-FR" sz="1000" b="1" dirty="0"/>
                        <a:t>Nbre de journées :</a:t>
                      </a:r>
                    </a:p>
                    <a:p>
                      <a:pPr algn="ctr"/>
                      <a:r>
                        <a:rPr lang="fr-FR" sz="1000" b="1" dirty="0"/>
                        <a:t>22</a:t>
                      </a:r>
                    </a:p>
                  </a:txBody>
                  <a:tcPr/>
                </a:tc>
                <a:tc>
                  <a:txBody>
                    <a:bodyPr/>
                    <a:lstStyle/>
                    <a:p>
                      <a:pPr algn="ctr"/>
                      <a:r>
                        <a:rPr lang="fr-FR" sz="1000" b="1" dirty="0"/>
                        <a:t>Nbre de journées :</a:t>
                      </a:r>
                    </a:p>
                    <a:p>
                      <a:pPr algn="ctr"/>
                      <a:r>
                        <a:rPr lang="fr-FR" sz="1000" b="1" dirty="0"/>
                        <a:t>30</a:t>
                      </a:r>
                    </a:p>
                  </a:txBody>
                  <a:tcPr/>
                </a:tc>
                <a:extLst>
                  <a:ext uri="{0D108BD9-81ED-4DB2-BD59-A6C34878D82A}">
                    <a16:rowId xmlns:a16="http://schemas.microsoft.com/office/drawing/2014/main" val="1121699541"/>
                  </a:ext>
                </a:extLst>
              </a:tr>
              <a:tr h="541196">
                <a:tc>
                  <a:txBody>
                    <a:bodyPr/>
                    <a:lstStyle/>
                    <a:p>
                      <a:pPr algn="ctr"/>
                      <a:r>
                        <a:rPr lang="fr-FR" sz="1100" b="1" dirty="0"/>
                        <a:t>Nbre de stagiaires :</a:t>
                      </a:r>
                    </a:p>
                    <a:p>
                      <a:pPr algn="ctr"/>
                      <a:r>
                        <a:rPr lang="fr-FR" sz="1100" b="1" dirty="0"/>
                        <a:t>47 personnes</a:t>
                      </a:r>
                    </a:p>
                  </a:txBody>
                  <a:tcPr/>
                </a:tc>
                <a:tc>
                  <a:txBody>
                    <a:bodyPr/>
                    <a:lstStyle/>
                    <a:p>
                      <a:pPr algn="ctr"/>
                      <a:r>
                        <a:rPr lang="fr-FR" sz="1100" b="1" dirty="0"/>
                        <a:t>Nbre de stagiaires :</a:t>
                      </a:r>
                    </a:p>
                    <a:p>
                      <a:pPr algn="ctr"/>
                      <a:r>
                        <a:rPr lang="fr-FR" sz="1100" b="1" dirty="0"/>
                        <a:t>15 personnes</a:t>
                      </a:r>
                    </a:p>
                  </a:txBody>
                  <a:tcPr/>
                </a:tc>
                <a:tc>
                  <a:txBody>
                    <a:bodyPr/>
                    <a:lstStyle/>
                    <a:p>
                      <a:pPr algn="ctr"/>
                      <a:r>
                        <a:rPr lang="fr-FR" sz="1100" b="1" dirty="0"/>
                        <a:t>Nbre de stagiaires :</a:t>
                      </a:r>
                    </a:p>
                    <a:p>
                      <a:pPr algn="ctr"/>
                      <a:r>
                        <a:rPr lang="fr-FR" sz="1100" b="1" dirty="0"/>
                        <a:t>49 personnes</a:t>
                      </a:r>
                    </a:p>
                  </a:txBody>
                  <a:tcPr/>
                </a:tc>
                <a:tc>
                  <a:txBody>
                    <a:bodyPr/>
                    <a:lstStyle/>
                    <a:p>
                      <a:pPr algn="ctr"/>
                      <a:r>
                        <a:rPr lang="fr-FR" sz="1100" b="1" dirty="0"/>
                        <a:t>Nbre de stagiaires :</a:t>
                      </a:r>
                    </a:p>
                    <a:p>
                      <a:pPr algn="ctr"/>
                      <a:r>
                        <a:rPr lang="fr-FR" sz="1100" b="1" dirty="0"/>
                        <a:t>72 personnes</a:t>
                      </a:r>
                    </a:p>
                  </a:txBody>
                  <a:tcPr/>
                </a:tc>
                <a:extLst>
                  <a:ext uri="{0D108BD9-81ED-4DB2-BD59-A6C34878D82A}">
                    <a16:rowId xmlns:a16="http://schemas.microsoft.com/office/drawing/2014/main" val="2978964732"/>
                  </a:ext>
                </a:extLst>
              </a:tr>
              <a:tr h="1178638">
                <a:tc>
                  <a:txBody>
                    <a:bodyPr/>
                    <a:lstStyle/>
                    <a:p>
                      <a:pPr algn="ctr"/>
                      <a:r>
                        <a:rPr lang="fr-FR" sz="1200" b="1" dirty="0"/>
                        <a:t>NOTATION </a:t>
                      </a:r>
                    </a:p>
                    <a:p>
                      <a:pPr algn="ctr"/>
                      <a:endParaRPr lang="fr-FR" sz="1200" b="1" dirty="0"/>
                    </a:p>
                    <a:p>
                      <a:pPr algn="ctr"/>
                      <a:endParaRPr lang="fr-FR" sz="1200" b="1" dirty="0"/>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a:t>NOTATION </a:t>
                      </a:r>
                    </a:p>
                    <a:p>
                      <a:pPr algn="ctr"/>
                      <a:endParaRPr lang="fr-FR" sz="1200" b="1" dirty="0"/>
                    </a:p>
                    <a:p>
                      <a:pPr algn="ctr"/>
                      <a:endParaRPr lang="fr-FR" sz="1200" b="1" dirty="0"/>
                    </a:p>
                    <a:p>
                      <a:pPr algn="ctr"/>
                      <a:endParaRPr lang="fr-FR" sz="1200" b="1" dirty="0"/>
                    </a:p>
                    <a:p>
                      <a:pPr algn="ctr"/>
                      <a:endParaRPr lang="fr-FR" sz="1200" b="1" dirty="0"/>
                    </a:p>
                    <a:p>
                      <a:pPr algn="ctr"/>
                      <a:endParaRPr lang="fr-FR" sz="1200" b="1" dirty="0"/>
                    </a:p>
                    <a:p>
                      <a:pPr algn="ctr"/>
                      <a:endParaRPr lang="fr-FR" sz="1200" b="1" dirty="0"/>
                    </a:p>
                    <a:p>
                      <a:pPr algn="ctr"/>
                      <a:endParaRPr lang="fr-FR" sz="1200" b="1" dirty="0"/>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a:t>NOTATION </a:t>
                      </a:r>
                    </a:p>
                    <a:p>
                      <a:pPr algn="ctr"/>
                      <a:endParaRPr lang="fr-FR" sz="1200" b="1" dirty="0"/>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dirty="0"/>
                        <a:t>NOTATION </a:t>
                      </a:r>
                    </a:p>
                    <a:p>
                      <a:pPr algn="ctr"/>
                      <a:endParaRPr lang="fr-FR" sz="1200" b="1" dirty="0"/>
                    </a:p>
                  </a:txBody>
                  <a:tcPr>
                    <a:solidFill>
                      <a:schemeClr val="bg1">
                        <a:lumMod val="95000"/>
                      </a:schemeClr>
                    </a:solidFill>
                  </a:tcPr>
                </a:tc>
                <a:extLst>
                  <a:ext uri="{0D108BD9-81ED-4DB2-BD59-A6C34878D82A}">
                    <a16:rowId xmlns:a16="http://schemas.microsoft.com/office/drawing/2014/main" val="2786739162"/>
                  </a:ext>
                </a:extLst>
              </a:tr>
            </a:tbl>
          </a:graphicData>
        </a:graphic>
      </p:graphicFrame>
      <p:sp>
        <p:nvSpPr>
          <p:cNvPr id="2" name="ZoneTexte 1">
            <a:extLst>
              <a:ext uri="{FF2B5EF4-FFF2-40B4-BE49-F238E27FC236}">
                <a16:creationId xmlns:a16="http://schemas.microsoft.com/office/drawing/2014/main" id="{F883FA8A-BF7E-4E98-B653-157EB6186B83}"/>
              </a:ext>
            </a:extLst>
          </p:cNvPr>
          <p:cNvSpPr txBox="1"/>
          <p:nvPr/>
        </p:nvSpPr>
        <p:spPr>
          <a:xfrm>
            <a:off x="348278" y="342996"/>
            <a:ext cx="2441887" cy="369332"/>
          </a:xfrm>
          <a:prstGeom prst="rect">
            <a:avLst/>
          </a:prstGeom>
          <a:noFill/>
        </p:spPr>
        <p:txBody>
          <a:bodyPr wrap="none" rtlCol="0">
            <a:spAutoFit/>
          </a:bodyPr>
          <a:lstStyle/>
          <a:p>
            <a:r>
              <a:rPr lang="fr-FR" b="1" dirty="0"/>
              <a:t>MODALITES PRATIQUES</a:t>
            </a:r>
            <a:endParaRPr lang="fr-FR" b="1" dirty="0">
              <a:solidFill>
                <a:schemeClr val="bg1">
                  <a:lumMod val="75000"/>
                </a:schemeClr>
              </a:solidFill>
            </a:endParaRPr>
          </a:p>
        </p:txBody>
      </p:sp>
      <p:cxnSp>
        <p:nvCxnSpPr>
          <p:cNvPr id="3" name="Connecteur droit 2">
            <a:extLst>
              <a:ext uri="{FF2B5EF4-FFF2-40B4-BE49-F238E27FC236}">
                <a16:creationId xmlns:a16="http://schemas.microsoft.com/office/drawing/2014/main" id="{4E79905D-533A-41F3-9AA1-933DD93B734F}"/>
              </a:ext>
            </a:extLst>
          </p:cNvPr>
          <p:cNvCxnSpPr/>
          <p:nvPr/>
        </p:nvCxnSpPr>
        <p:spPr>
          <a:xfrm>
            <a:off x="348278" y="381840"/>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 name="Connecteur droit 3">
            <a:extLst>
              <a:ext uri="{FF2B5EF4-FFF2-40B4-BE49-F238E27FC236}">
                <a16:creationId xmlns:a16="http://schemas.microsoft.com/office/drawing/2014/main" id="{F45367CC-6212-4CD5-90CF-292C1E86644E}"/>
              </a:ext>
            </a:extLst>
          </p:cNvPr>
          <p:cNvCxnSpPr/>
          <p:nvPr/>
        </p:nvCxnSpPr>
        <p:spPr>
          <a:xfrm>
            <a:off x="2773996" y="381840"/>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FCA57481-6E6C-4DF2-8957-E8C214378747}"/>
              </a:ext>
            </a:extLst>
          </p:cNvPr>
          <p:cNvSpPr txBox="1"/>
          <p:nvPr/>
        </p:nvSpPr>
        <p:spPr>
          <a:xfrm>
            <a:off x="334218" y="3537034"/>
            <a:ext cx="3129703" cy="369332"/>
          </a:xfrm>
          <a:prstGeom prst="rect">
            <a:avLst/>
          </a:prstGeom>
          <a:noFill/>
        </p:spPr>
        <p:txBody>
          <a:bodyPr wrap="none" rtlCol="0">
            <a:spAutoFit/>
          </a:bodyPr>
          <a:lstStyle/>
          <a:p>
            <a:r>
              <a:rPr lang="fr-FR" b="1" dirty="0"/>
              <a:t>MODALITES ADMINISTRATIVES</a:t>
            </a:r>
            <a:endParaRPr lang="fr-FR" b="1" dirty="0">
              <a:solidFill>
                <a:schemeClr val="bg1">
                  <a:lumMod val="75000"/>
                </a:schemeClr>
              </a:solidFill>
            </a:endParaRPr>
          </a:p>
        </p:txBody>
      </p:sp>
      <p:cxnSp>
        <p:nvCxnSpPr>
          <p:cNvPr id="7" name="Connecteur droit 6">
            <a:extLst>
              <a:ext uri="{FF2B5EF4-FFF2-40B4-BE49-F238E27FC236}">
                <a16:creationId xmlns:a16="http://schemas.microsoft.com/office/drawing/2014/main" id="{5B071BCB-5280-4B8B-85AE-BD7FE3A674D0}"/>
              </a:ext>
            </a:extLst>
          </p:cNvPr>
          <p:cNvCxnSpPr/>
          <p:nvPr/>
        </p:nvCxnSpPr>
        <p:spPr>
          <a:xfrm>
            <a:off x="334218" y="3575878"/>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C82AFBAE-06C2-42ED-83BF-9AD18895C5B7}"/>
              </a:ext>
            </a:extLst>
          </p:cNvPr>
          <p:cNvCxnSpPr/>
          <p:nvPr/>
        </p:nvCxnSpPr>
        <p:spPr>
          <a:xfrm>
            <a:off x="3463921" y="3575878"/>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E9359AC9-ED6D-41CC-B01B-7097A0DA38E1}"/>
              </a:ext>
            </a:extLst>
          </p:cNvPr>
          <p:cNvSpPr txBox="1"/>
          <p:nvPr/>
        </p:nvSpPr>
        <p:spPr>
          <a:xfrm>
            <a:off x="2323915" y="961345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15" name="Connecteur droit 14">
            <a:extLst>
              <a:ext uri="{FF2B5EF4-FFF2-40B4-BE49-F238E27FC236}">
                <a16:creationId xmlns:a16="http://schemas.microsoft.com/office/drawing/2014/main" id="{812BBAD0-6073-4004-B9B1-F0983F9900DD}"/>
              </a:ext>
            </a:extLst>
          </p:cNvPr>
          <p:cNvCxnSpPr/>
          <p:nvPr/>
        </p:nvCxnSpPr>
        <p:spPr>
          <a:xfrm>
            <a:off x="3521605" y="959002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0786448-71E5-75C6-CFA0-9664F8099D46}"/>
              </a:ext>
            </a:extLst>
          </p:cNvPr>
          <p:cNvSpPr/>
          <p:nvPr/>
        </p:nvSpPr>
        <p:spPr>
          <a:xfrm>
            <a:off x="3729784" y="374504"/>
            <a:ext cx="2939689" cy="4957704"/>
          </a:xfrm>
          <a:prstGeom prst="rect">
            <a:avLst/>
          </a:prstGeom>
          <a:solidFill>
            <a:schemeClr val="accent1">
              <a:lumMod val="20000"/>
              <a:lumOff val="80000"/>
            </a:schemeClr>
          </a:solidFill>
        </p:spPr>
        <p:txBody>
          <a:bodyPr wrap="square">
            <a:spAutoFit/>
          </a:bodyPr>
          <a:lstStyle/>
          <a:p>
            <a:r>
              <a:rPr lang="fr-FR" b="1" dirty="0"/>
              <a:t>MODALITES FINANCIERES</a:t>
            </a:r>
          </a:p>
          <a:p>
            <a:endParaRPr lang="fr-FR" dirty="0"/>
          </a:p>
          <a:p>
            <a:pPr>
              <a:lnSpc>
                <a:spcPts val="1400"/>
              </a:lnSpc>
            </a:pPr>
            <a:r>
              <a:rPr lang="fr-FR" sz="1400" dirty="0"/>
              <a:t>Le coût de la formation « </a:t>
            </a:r>
            <a:r>
              <a:rPr lang="fr-FR" sz="1400" b="1" i="1" dirty="0"/>
              <a:t>Le Process Com Model </a:t>
            </a:r>
            <a:r>
              <a:rPr lang="fr-FR" sz="1400" dirty="0"/>
              <a:t>» en distanciel ou en présentiel s’élève à </a:t>
            </a:r>
            <a:r>
              <a:rPr lang="fr-FR" sz="1400" b="1" u="sng" dirty="0"/>
              <a:t>3800€ HT pour 2 jours </a:t>
            </a:r>
            <a:r>
              <a:rPr lang="fr-FR" sz="1400" dirty="0"/>
              <a:t>pour un groupe de 10 personnes maxi. Il faudra compter en plus </a:t>
            </a:r>
            <a:r>
              <a:rPr lang="fr-FR" sz="1400" b="1" u="sng" dirty="0"/>
              <a:t>230€ HT </a:t>
            </a:r>
            <a:r>
              <a:rPr lang="fr-FR" sz="1400" dirty="0"/>
              <a:t>par stagiaire pour la réalisation de l’inventaire de personnalité PCM. Ainsi chaque stagiaire pourra bénéficier : </a:t>
            </a:r>
          </a:p>
          <a:p>
            <a:pPr>
              <a:lnSpc>
                <a:spcPts val="1400"/>
              </a:lnSpc>
            </a:pPr>
            <a:endParaRPr lang="fr-FR" sz="1400" dirty="0"/>
          </a:p>
          <a:p>
            <a:pPr>
              <a:lnSpc>
                <a:spcPts val="1400"/>
              </a:lnSpc>
            </a:pPr>
            <a:r>
              <a:rPr lang="fr-FR" sz="1400" dirty="0"/>
              <a:t>| Du test PCM</a:t>
            </a:r>
            <a:r>
              <a:rPr lang="fr-FR" sz="1400" dirty="0">
                <a:solidFill>
                  <a:srgbClr val="333333"/>
                </a:solidFill>
              </a:rPr>
              <a:t>®</a:t>
            </a:r>
            <a:r>
              <a:rPr lang="fr-FR" sz="1400" dirty="0"/>
              <a:t> pour réaliser son inventaire de personnalité.</a:t>
            </a:r>
          </a:p>
          <a:p>
            <a:pPr>
              <a:lnSpc>
                <a:spcPts val="1400"/>
              </a:lnSpc>
            </a:pPr>
            <a:r>
              <a:rPr lang="fr-FR" sz="1400" dirty="0"/>
              <a:t>| De la formation en distanciel ou en présentiel composée de 4 sessions de 3H30 et des exercices individuels. </a:t>
            </a:r>
          </a:p>
          <a:p>
            <a:pPr>
              <a:lnSpc>
                <a:spcPts val="1400"/>
              </a:lnSpc>
            </a:pPr>
            <a:r>
              <a:rPr lang="fr-FR" sz="1400" dirty="0"/>
              <a:t>| De l’accès aux livrables et supports pédagogiques Noria RH.</a:t>
            </a:r>
          </a:p>
          <a:p>
            <a:pPr>
              <a:lnSpc>
                <a:spcPts val="1400"/>
              </a:lnSpc>
            </a:pPr>
            <a:r>
              <a:rPr lang="fr-FR" sz="1400" dirty="0"/>
              <a:t>| De la remise de l’attestation de formation PCM validée par les dirigeants de Noria RH.</a:t>
            </a:r>
          </a:p>
          <a:p>
            <a:pPr>
              <a:lnSpc>
                <a:spcPts val="1400"/>
              </a:lnSpc>
            </a:pPr>
            <a:r>
              <a:rPr lang="fr-FR" sz="1400" dirty="0"/>
              <a:t>| Du passage des tests Quizz PCM pour déterminer son niveau de connaissances</a:t>
            </a:r>
          </a:p>
        </p:txBody>
      </p:sp>
      <p:pic>
        <p:nvPicPr>
          <p:cNvPr id="16" name="Picture 2" descr="SBC Human Consulting - Conseil, Facilitation et Coaching - Process ...">
            <a:extLst>
              <a:ext uri="{FF2B5EF4-FFF2-40B4-BE49-F238E27FC236}">
                <a16:creationId xmlns:a16="http://schemas.microsoft.com/office/drawing/2014/main" id="{556E9D30-3462-3C58-5DD5-11937E3E1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97" y="2479796"/>
            <a:ext cx="2064243" cy="104850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Formation Coaching à Toulouse et Bordeaux | Alliance Coachs">
            <a:extLst>
              <a:ext uri="{FF2B5EF4-FFF2-40B4-BE49-F238E27FC236}">
                <a16:creationId xmlns:a16="http://schemas.microsoft.com/office/drawing/2014/main" id="{CC62B44E-1DBE-9988-1368-FB36354CCE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906" y="1653166"/>
            <a:ext cx="998224" cy="72958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N au CARRÉ - Consultante en formation près de Nantes (44)">
            <a:extLst>
              <a:ext uri="{FF2B5EF4-FFF2-40B4-BE49-F238E27FC236}">
                <a16:creationId xmlns:a16="http://schemas.microsoft.com/office/drawing/2014/main" id="{22C6A61A-798B-EBC0-6689-0E878B19C1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3113" y="1604950"/>
            <a:ext cx="821414" cy="78212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HEC Paris École de Coaching | LinkedIn">
            <a:extLst>
              <a:ext uri="{FF2B5EF4-FFF2-40B4-BE49-F238E27FC236}">
                <a16:creationId xmlns:a16="http://schemas.microsoft.com/office/drawing/2014/main" id="{8F72BE61-042A-1FD8-9F57-5A9931F581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4058" y="2558814"/>
            <a:ext cx="896872" cy="95626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Rencontre avec Karpman - Stratégie Rebond">
            <a:extLst>
              <a:ext uri="{FF2B5EF4-FFF2-40B4-BE49-F238E27FC236}">
                <a16:creationId xmlns:a16="http://schemas.microsoft.com/office/drawing/2014/main" id="{99CE165B-870E-1DDA-C6ED-60C86E2256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4058" y="1610215"/>
            <a:ext cx="973362" cy="934428"/>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4E46964E-7AEF-2847-9400-BCE8D782250E}"/>
              </a:ext>
            </a:extLst>
          </p:cNvPr>
          <p:cNvSpPr/>
          <p:nvPr/>
        </p:nvSpPr>
        <p:spPr>
          <a:xfrm>
            <a:off x="216817" y="3910371"/>
            <a:ext cx="3297780" cy="2246769"/>
          </a:xfrm>
          <a:prstGeom prst="rect">
            <a:avLst/>
          </a:prstGeom>
        </p:spPr>
        <p:txBody>
          <a:bodyPr wrap="square">
            <a:spAutoFit/>
          </a:bodyPr>
          <a:lstStyle/>
          <a:p>
            <a:r>
              <a:rPr lang="fr-FR" sz="1400" dirty="0"/>
              <a:t>Ces formations nécessitent la réalisation d’une convention de formation détaillant à la fois les objectifs de cette formation, les publics-cibles concernés, le programme et les actions pédagogiques qui en découlent (séquences, test de connaissance, ateliers pédagogiques et collaboratifs,…). Une subrogation peut être envisagée. Des feuilles d’émargement et d’évaluation seront proposées.</a:t>
            </a:r>
          </a:p>
        </p:txBody>
      </p:sp>
      <p:sp>
        <p:nvSpPr>
          <p:cNvPr id="22" name="Rectangle 21">
            <a:extLst>
              <a:ext uri="{FF2B5EF4-FFF2-40B4-BE49-F238E27FC236}">
                <a16:creationId xmlns:a16="http://schemas.microsoft.com/office/drawing/2014/main" id="{6E6BD6C6-E225-89D3-980E-303E8C666BA6}"/>
              </a:ext>
            </a:extLst>
          </p:cNvPr>
          <p:cNvSpPr/>
          <p:nvPr/>
        </p:nvSpPr>
        <p:spPr>
          <a:xfrm>
            <a:off x="127669" y="686555"/>
            <a:ext cx="3662104" cy="1077218"/>
          </a:xfrm>
          <a:prstGeom prst="rect">
            <a:avLst/>
          </a:prstGeom>
        </p:spPr>
        <p:txBody>
          <a:bodyPr wrap="square">
            <a:spAutoFit/>
          </a:bodyPr>
          <a:lstStyle/>
          <a:p>
            <a:r>
              <a:rPr lang="fr-FR" sz="1400" dirty="0"/>
              <a:t>Il suffit de nous contacter à : </a:t>
            </a:r>
            <a:r>
              <a:rPr lang="fr-FR" sz="1400" b="1" dirty="0">
                <a:effectLst>
                  <a:outerShdw blurRad="38100" dist="38100" dir="2700000" algn="tl">
                    <a:srgbClr val="000000">
                      <a:alpha val="43137"/>
                    </a:srgbClr>
                  </a:outerShdw>
                </a:effectLst>
              </a:rPr>
              <a:t>jp.coulmon@noriarh.com  ou </a:t>
            </a:r>
            <a:r>
              <a:rPr lang="fr-FR" b="1" dirty="0">
                <a:effectLst>
                  <a:outerShdw blurRad="38100" dist="38100" dir="2700000" algn="tl">
                    <a:srgbClr val="000000">
                      <a:alpha val="43137"/>
                    </a:srgbClr>
                  </a:outerShdw>
                </a:effectLst>
              </a:rPr>
              <a:t>0680409478</a:t>
            </a:r>
          </a:p>
          <a:p>
            <a:r>
              <a:rPr lang="fr-FR" sz="1400" b="1" dirty="0">
                <a:effectLst>
                  <a:outerShdw blurRad="38100" dist="38100" dir="2700000" algn="tl">
                    <a:srgbClr val="000000">
                      <a:alpha val="43137"/>
                    </a:srgbClr>
                  </a:outerShdw>
                </a:effectLst>
              </a:rPr>
              <a:t>f.besse@noriarh.com  ou </a:t>
            </a:r>
            <a:r>
              <a:rPr lang="fr-FR" b="1" dirty="0">
                <a:effectLst>
                  <a:outerShdw blurRad="38100" dist="38100" dir="2700000" algn="tl">
                    <a:srgbClr val="000000">
                      <a:alpha val="43137"/>
                    </a:srgbClr>
                  </a:outerShdw>
                </a:effectLst>
              </a:rPr>
              <a:t>0771080618</a:t>
            </a:r>
            <a:endParaRPr lang="fr-FR" dirty="0"/>
          </a:p>
          <a:p>
            <a:r>
              <a:rPr lang="fr-FR" sz="1400" dirty="0"/>
              <a:t> </a:t>
            </a:r>
          </a:p>
        </p:txBody>
      </p:sp>
      <p:sp>
        <p:nvSpPr>
          <p:cNvPr id="9" name="ZoneTexte 18">
            <a:extLst>
              <a:ext uri="{FF2B5EF4-FFF2-40B4-BE49-F238E27FC236}">
                <a16:creationId xmlns:a16="http://schemas.microsoft.com/office/drawing/2014/main" id="{4F3EF12E-5B05-90D2-EBB8-77F2F70D1F01}"/>
              </a:ext>
            </a:extLst>
          </p:cNvPr>
          <p:cNvSpPr txBox="1"/>
          <p:nvPr/>
        </p:nvSpPr>
        <p:spPr>
          <a:xfrm>
            <a:off x="586149" y="8712257"/>
            <a:ext cx="864339" cy="461665"/>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400" b="1" dirty="0">
                <a:effectLst>
                  <a:outerShdw blurRad="38100" dist="38100" dir="2700000" algn="tl">
                    <a:srgbClr val="000000">
                      <a:alpha val="43137"/>
                    </a:srgbClr>
                  </a:outerShdw>
                </a:effectLst>
              </a:rPr>
              <a:t>4,8/5</a:t>
            </a:r>
          </a:p>
        </p:txBody>
      </p:sp>
      <p:sp>
        <p:nvSpPr>
          <p:cNvPr id="10" name="ZoneTexte 19">
            <a:extLst>
              <a:ext uri="{FF2B5EF4-FFF2-40B4-BE49-F238E27FC236}">
                <a16:creationId xmlns:a16="http://schemas.microsoft.com/office/drawing/2014/main" id="{681771DA-455C-5104-31CD-53813BCADA0A}"/>
              </a:ext>
            </a:extLst>
          </p:cNvPr>
          <p:cNvSpPr txBox="1"/>
          <p:nvPr/>
        </p:nvSpPr>
        <p:spPr>
          <a:xfrm>
            <a:off x="2238391" y="8712257"/>
            <a:ext cx="864339" cy="461665"/>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400" b="1" dirty="0">
                <a:effectLst>
                  <a:outerShdw blurRad="38100" dist="38100" dir="2700000" algn="tl">
                    <a:srgbClr val="000000">
                      <a:alpha val="43137"/>
                    </a:srgbClr>
                  </a:outerShdw>
                </a:effectLst>
              </a:rPr>
              <a:t>4,8/5</a:t>
            </a:r>
          </a:p>
        </p:txBody>
      </p:sp>
      <p:sp>
        <p:nvSpPr>
          <p:cNvPr id="11" name="ZoneTexte 20">
            <a:extLst>
              <a:ext uri="{FF2B5EF4-FFF2-40B4-BE49-F238E27FC236}">
                <a16:creationId xmlns:a16="http://schemas.microsoft.com/office/drawing/2014/main" id="{66C2B9FC-09AD-4EFA-443C-120F6C55B4B2}"/>
              </a:ext>
            </a:extLst>
          </p:cNvPr>
          <p:cNvSpPr txBox="1"/>
          <p:nvPr/>
        </p:nvSpPr>
        <p:spPr>
          <a:xfrm>
            <a:off x="3953771" y="8712257"/>
            <a:ext cx="864339" cy="461665"/>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400" b="1" dirty="0">
                <a:effectLst>
                  <a:outerShdw blurRad="38100" dist="38100" dir="2700000" algn="tl">
                    <a:srgbClr val="000000">
                      <a:alpha val="43137"/>
                    </a:srgbClr>
                  </a:outerShdw>
                </a:effectLst>
              </a:rPr>
              <a:t>4,8/5</a:t>
            </a:r>
          </a:p>
        </p:txBody>
      </p:sp>
      <p:sp>
        <p:nvSpPr>
          <p:cNvPr id="13" name="ZoneTexte 26">
            <a:extLst>
              <a:ext uri="{FF2B5EF4-FFF2-40B4-BE49-F238E27FC236}">
                <a16:creationId xmlns:a16="http://schemas.microsoft.com/office/drawing/2014/main" id="{B389457B-88BD-52F6-DC5F-8E793BC014EF}"/>
              </a:ext>
            </a:extLst>
          </p:cNvPr>
          <p:cNvSpPr txBox="1"/>
          <p:nvPr/>
        </p:nvSpPr>
        <p:spPr>
          <a:xfrm>
            <a:off x="5520309" y="8728854"/>
            <a:ext cx="1019831" cy="461665"/>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400" b="1" dirty="0">
                <a:effectLst>
                  <a:outerShdw blurRad="38100" dist="38100" dir="2700000" algn="tl">
                    <a:srgbClr val="000000">
                      <a:alpha val="43137"/>
                    </a:srgbClr>
                  </a:outerShdw>
                </a:effectLst>
              </a:rPr>
              <a:t>4,85/5</a:t>
            </a:r>
          </a:p>
        </p:txBody>
      </p:sp>
      <p:pic>
        <p:nvPicPr>
          <p:cNvPr id="28" name="Picture 10">
            <a:extLst>
              <a:ext uri="{FF2B5EF4-FFF2-40B4-BE49-F238E27FC236}">
                <a16:creationId xmlns:a16="http://schemas.microsoft.com/office/drawing/2014/main" id="{80CA4099-E09D-8CEB-862C-CBD5FA5F3FE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2131" y="830253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0">
            <a:extLst>
              <a:ext uri="{FF2B5EF4-FFF2-40B4-BE49-F238E27FC236}">
                <a16:creationId xmlns:a16="http://schemas.microsoft.com/office/drawing/2014/main" id="{A65E1E98-F3DD-7E4D-487B-AD5C87AECF7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2677" y="830253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10">
            <a:extLst>
              <a:ext uri="{FF2B5EF4-FFF2-40B4-BE49-F238E27FC236}">
                <a16:creationId xmlns:a16="http://schemas.microsoft.com/office/drawing/2014/main" id="{41DC78AE-8E86-D1AD-1EE9-5E72F8C73B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3726" y="830253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0">
            <a:extLst>
              <a:ext uri="{FF2B5EF4-FFF2-40B4-BE49-F238E27FC236}">
                <a16:creationId xmlns:a16="http://schemas.microsoft.com/office/drawing/2014/main" id="{4586FEFB-65AD-19D1-92A4-0F0B43D9A1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5559" y="830253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0">
            <a:extLst>
              <a:ext uri="{FF2B5EF4-FFF2-40B4-BE49-F238E27FC236}">
                <a16:creationId xmlns:a16="http://schemas.microsoft.com/office/drawing/2014/main" id="{AB7DF7DC-BB23-9BC9-57FB-C808B61DC51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0242" y="8302535"/>
            <a:ext cx="220493" cy="22049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26" name="Picture 10">
            <a:extLst>
              <a:ext uri="{FF2B5EF4-FFF2-40B4-BE49-F238E27FC236}">
                <a16:creationId xmlns:a16="http://schemas.microsoft.com/office/drawing/2014/main" id="{3002BAE9-D1D2-4DE4-496F-AF66060329D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8720" y="830253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10">
            <a:extLst>
              <a:ext uri="{FF2B5EF4-FFF2-40B4-BE49-F238E27FC236}">
                <a16:creationId xmlns:a16="http://schemas.microsoft.com/office/drawing/2014/main" id="{8DC05866-CED7-374B-2281-7F55A64772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9266" y="830253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10">
            <a:extLst>
              <a:ext uri="{FF2B5EF4-FFF2-40B4-BE49-F238E27FC236}">
                <a16:creationId xmlns:a16="http://schemas.microsoft.com/office/drawing/2014/main" id="{325BA39E-3FDB-FB40-B7AC-BD4F2051358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0315" y="830253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10">
            <a:extLst>
              <a:ext uri="{FF2B5EF4-FFF2-40B4-BE49-F238E27FC236}">
                <a16:creationId xmlns:a16="http://schemas.microsoft.com/office/drawing/2014/main" id="{5601B0D5-9120-7609-70D8-B55173C66C9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2148" y="830253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10">
            <a:extLst>
              <a:ext uri="{FF2B5EF4-FFF2-40B4-BE49-F238E27FC236}">
                <a16:creationId xmlns:a16="http://schemas.microsoft.com/office/drawing/2014/main" id="{83947942-D158-67BE-C02F-B2BC9C031F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6831" y="8302534"/>
            <a:ext cx="220493" cy="22049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31" name="Picture 10">
            <a:extLst>
              <a:ext uri="{FF2B5EF4-FFF2-40B4-BE49-F238E27FC236}">
                <a16:creationId xmlns:a16="http://schemas.microsoft.com/office/drawing/2014/main" id="{57B6C141-68BA-F595-E170-2DBCD43351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7054" y="829139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0">
            <a:extLst>
              <a:ext uri="{FF2B5EF4-FFF2-40B4-BE49-F238E27FC236}">
                <a16:creationId xmlns:a16="http://schemas.microsoft.com/office/drawing/2014/main" id="{660D3685-94B6-1F2D-4E18-E6305400F00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7600" y="829139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
            <a:extLst>
              <a:ext uri="{FF2B5EF4-FFF2-40B4-BE49-F238E27FC236}">
                <a16:creationId xmlns:a16="http://schemas.microsoft.com/office/drawing/2014/main" id="{D79FA387-ECAB-9ACB-8030-AA043762B4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88649" y="829139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22D0E226-CECA-64B1-9931-F1B474A5F9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0482" y="8291395"/>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0">
            <a:extLst>
              <a:ext uri="{FF2B5EF4-FFF2-40B4-BE49-F238E27FC236}">
                <a16:creationId xmlns:a16="http://schemas.microsoft.com/office/drawing/2014/main" id="{9B246704-2CF8-9F8A-D152-5526C159A4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5165" y="8291394"/>
            <a:ext cx="220493" cy="22049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36" name="Picture 10">
            <a:extLst>
              <a:ext uri="{FF2B5EF4-FFF2-40B4-BE49-F238E27FC236}">
                <a16:creationId xmlns:a16="http://schemas.microsoft.com/office/drawing/2014/main" id="{31FE509D-9395-9569-2D87-7EADABB3A8D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75538" y="829139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0">
            <a:extLst>
              <a:ext uri="{FF2B5EF4-FFF2-40B4-BE49-F238E27FC236}">
                <a16:creationId xmlns:a16="http://schemas.microsoft.com/office/drawing/2014/main" id="{946D39A4-7624-D86B-E17C-A62BBDFB9F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6084" y="829139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0">
            <a:extLst>
              <a:ext uri="{FF2B5EF4-FFF2-40B4-BE49-F238E27FC236}">
                <a16:creationId xmlns:a16="http://schemas.microsoft.com/office/drawing/2014/main" id="{F1CC33F1-FCB0-0D0F-8FAA-34D1999411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7133" y="829139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0">
            <a:extLst>
              <a:ext uri="{FF2B5EF4-FFF2-40B4-BE49-F238E27FC236}">
                <a16:creationId xmlns:a16="http://schemas.microsoft.com/office/drawing/2014/main" id="{822F9739-8CC1-C8FB-D12F-E9300EBD58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8966" y="8291396"/>
            <a:ext cx="220493" cy="220493"/>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0">
            <a:extLst>
              <a:ext uri="{FF2B5EF4-FFF2-40B4-BE49-F238E27FC236}">
                <a16:creationId xmlns:a16="http://schemas.microsoft.com/office/drawing/2014/main" id="{B171EE77-DB60-F404-9D0C-853D3E0844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3649" y="8291395"/>
            <a:ext cx="220493" cy="22049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41995789-5A76-8BBB-B540-1A533CC36750}"/>
              </a:ext>
            </a:extLst>
          </p:cNvPr>
          <p:cNvSpPr txBox="1"/>
          <p:nvPr/>
        </p:nvSpPr>
        <p:spPr>
          <a:xfrm>
            <a:off x="327697" y="6192286"/>
            <a:ext cx="5761321" cy="3693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dirty="0"/>
              <a:t>APPRÉCIATIONS DE LA FORMATION PROCESS COM MODEL</a:t>
            </a:r>
            <a:endParaRPr lang="fr-FR" b="1" dirty="0">
              <a:solidFill>
                <a:schemeClr val="bg1">
                  <a:lumMod val="75000"/>
                </a:schemeClr>
              </a:solidFill>
            </a:endParaRPr>
          </a:p>
        </p:txBody>
      </p:sp>
      <p:cxnSp>
        <p:nvCxnSpPr>
          <p:cNvPr id="23" name="Connecteur droit 22">
            <a:extLst>
              <a:ext uri="{FF2B5EF4-FFF2-40B4-BE49-F238E27FC236}">
                <a16:creationId xmlns:a16="http://schemas.microsoft.com/office/drawing/2014/main" id="{1590D97C-483B-BC65-1035-8FC298C2554C}"/>
              </a:ext>
            </a:extLst>
          </p:cNvPr>
          <p:cNvCxnSpPr/>
          <p:nvPr/>
        </p:nvCxnSpPr>
        <p:spPr>
          <a:xfrm>
            <a:off x="6089018" y="6231130"/>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94023DE-45C3-770B-0F8F-2F125EF9CF4D}"/>
              </a:ext>
            </a:extLst>
          </p:cNvPr>
          <p:cNvCxnSpPr/>
          <p:nvPr/>
        </p:nvCxnSpPr>
        <p:spPr>
          <a:xfrm>
            <a:off x="334108" y="6231130"/>
            <a:ext cx="0" cy="26161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6" name="Image 25">
            <a:extLst>
              <a:ext uri="{FF2B5EF4-FFF2-40B4-BE49-F238E27FC236}">
                <a16:creationId xmlns:a16="http://schemas.microsoft.com/office/drawing/2014/main" id="{8A579039-DC34-EE13-C09A-4FF047A222CC}"/>
              </a:ext>
            </a:extLst>
          </p:cNvPr>
          <p:cNvPicPr>
            <a:picLocks noChangeAspect="1"/>
          </p:cNvPicPr>
          <p:nvPr/>
        </p:nvPicPr>
        <p:blipFill>
          <a:blip r:embed="rId8"/>
          <a:stretch>
            <a:fillRect/>
          </a:stretch>
        </p:blipFill>
        <p:spPr>
          <a:xfrm>
            <a:off x="259251" y="9526836"/>
            <a:ext cx="596888" cy="338306"/>
          </a:xfrm>
          <a:prstGeom prst="rect">
            <a:avLst/>
          </a:prstGeom>
        </p:spPr>
      </p:pic>
    </p:spTree>
    <p:extLst>
      <p:ext uri="{BB962C8B-B14F-4D97-AF65-F5344CB8AC3E}">
        <p14:creationId xmlns:p14="http://schemas.microsoft.com/office/powerpoint/2010/main" val="2262375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a:extLst>
              <a:ext uri="{FF2B5EF4-FFF2-40B4-BE49-F238E27FC236}">
                <a16:creationId xmlns:a16="http://schemas.microsoft.com/office/drawing/2014/main" id="{7516A353-04BC-F192-9855-A772122666F8}"/>
              </a:ext>
            </a:extLst>
          </p:cNvPr>
          <p:cNvCxnSpPr>
            <a:cxnSpLocks/>
          </p:cNvCxnSpPr>
          <p:nvPr/>
        </p:nvCxnSpPr>
        <p:spPr>
          <a:xfrm>
            <a:off x="2024406" y="1360773"/>
            <a:ext cx="577289"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FC8B3AF2-562D-5D24-3DE0-70F531F7A80B}"/>
              </a:ext>
            </a:extLst>
          </p:cNvPr>
          <p:cNvSpPr txBox="1"/>
          <p:nvPr/>
        </p:nvSpPr>
        <p:spPr>
          <a:xfrm flipH="1">
            <a:off x="198667" y="130434"/>
            <a:ext cx="6429713" cy="769441"/>
          </a:xfrm>
          <a:prstGeom prst="rect">
            <a:avLst/>
          </a:prstGeom>
          <a:noFill/>
          <a:ln>
            <a:noFill/>
          </a:ln>
        </p:spPr>
        <p:txBody>
          <a:bodyPr wrap="square" rtlCol="0">
            <a:spAutoFit/>
          </a:bodyPr>
          <a:lstStyle/>
          <a:p>
            <a:pPr algn="ctr"/>
            <a:r>
              <a:rPr lang="fr-FR" sz="1600" b="1" dirty="0">
                <a:cs typeface="Arial" panose="020B0604020202020204" pitchFamily="34" charset="0"/>
              </a:rPr>
              <a:t>Les outils </a:t>
            </a:r>
          </a:p>
          <a:p>
            <a:pPr algn="ctr"/>
            <a:r>
              <a:rPr lang="fr-FR" sz="2800" b="1" dirty="0">
                <a:cs typeface="Arial" panose="020B0604020202020204" pitchFamily="34" charset="0"/>
              </a:rPr>
              <a:t>utiles pour la formation en distanciel</a:t>
            </a:r>
          </a:p>
        </p:txBody>
      </p:sp>
      <p:cxnSp>
        <p:nvCxnSpPr>
          <p:cNvPr id="6" name="Connecteur droit 5">
            <a:extLst>
              <a:ext uri="{FF2B5EF4-FFF2-40B4-BE49-F238E27FC236}">
                <a16:creationId xmlns:a16="http://schemas.microsoft.com/office/drawing/2014/main" id="{A3CD9A9E-4DFB-82DE-1FD6-DFF116D63F28}"/>
              </a:ext>
            </a:extLst>
          </p:cNvPr>
          <p:cNvCxnSpPr>
            <a:cxnSpLocks/>
          </p:cNvCxnSpPr>
          <p:nvPr/>
        </p:nvCxnSpPr>
        <p:spPr>
          <a:xfrm>
            <a:off x="4198114" y="1360773"/>
            <a:ext cx="594490"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947DF014-319C-C364-EB77-755F89E9860E}"/>
              </a:ext>
            </a:extLst>
          </p:cNvPr>
          <p:cNvSpPr txBox="1"/>
          <p:nvPr/>
        </p:nvSpPr>
        <p:spPr>
          <a:xfrm>
            <a:off x="2450667" y="9615581"/>
            <a:ext cx="4288353" cy="230832"/>
          </a:xfrm>
          <a:prstGeom prst="rect">
            <a:avLst/>
          </a:prstGeom>
          <a:noFill/>
        </p:spPr>
        <p:txBody>
          <a:bodyPr wrap="none" rtlCol="0">
            <a:spAutoFit/>
          </a:bodyPr>
          <a:lstStyle/>
          <a:p>
            <a:r>
              <a:rPr lang="fr-FR" sz="900" dirty="0"/>
              <a:t>30, rue Andrée Tamisé     33200 Bordeaux                                     jp.coulmon@noriarh.com</a:t>
            </a:r>
          </a:p>
        </p:txBody>
      </p:sp>
      <p:cxnSp>
        <p:nvCxnSpPr>
          <p:cNvPr id="8" name="Connecteur droit 7">
            <a:extLst>
              <a:ext uri="{FF2B5EF4-FFF2-40B4-BE49-F238E27FC236}">
                <a16:creationId xmlns:a16="http://schemas.microsoft.com/office/drawing/2014/main" id="{3F3DDB1D-0D8C-D08D-37CF-2D644B448AEC}"/>
              </a:ext>
            </a:extLst>
          </p:cNvPr>
          <p:cNvCxnSpPr/>
          <p:nvPr/>
        </p:nvCxnSpPr>
        <p:spPr>
          <a:xfrm>
            <a:off x="3648357" y="9592150"/>
            <a:ext cx="0" cy="26161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E9E06F4E-C944-37EE-2E7F-CF23D55502CF}"/>
              </a:ext>
            </a:extLst>
          </p:cNvPr>
          <p:cNvPicPr>
            <a:picLocks noChangeAspect="1"/>
          </p:cNvPicPr>
          <p:nvPr/>
        </p:nvPicPr>
        <p:blipFill>
          <a:blip r:embed="rId2"/>
          <a:stretch>
            <a:fillRect/>
          </a:stretch>
        </p:blipFill>
        <p:spPr>
          <a:xfrm>
            <a:off x="212780" y="5985716"/>
            <a:ext cx="2857500" cy="1845839"/>
          </a:xfrm>
          <a:prstGeom prst="rect">
            <a:avLst/>
          </a:prstGeom>
        </p:spPr>
      </p:pic>
      <p:sp>
        <p:nvSpPr>
          <p:cNvPr id="11" name="Rectangle 10">
            <a:extLst>
              <a:ext uri="{FF2B5EF4-FFF2-40B4-BE49-F238E27FC236}">
                <a16:creationId xmlns:a16="http://schemas.microsoft.com/office/drawing/2014/main" id="{3F718177-79FD-44D0-D663-5434FD71F424}"/>
              </a:ext>
            </a:extLst>
          </p:cNvPr>
          <p:cNvSpPr/>
          <p:nvPr/>
        </p:nvSpPr>
        <p:spPr>
          <a:xfrm>
            <a:off x="3225820" y="1817011"/>
            <a:ext cx="3429000" cy="3595600"/>
          </a:xfrm>
          <a:prstGeom prst="rect">
            <a:avLst/>
          </a:prstGeom>
        </p:spPr>
        <p:txBody>
          <a:bodyPr>
            <a:spAutoFit/>
          </a:bodyPr>
          <a:lstStyle/>
          <a:p>
            <a:pPr>
              <a:lnSpc>
                <a:spcPts val="1300"/>
              </a:lnSpc>
            </a:pPr>
            <a:r>
              <a:rPr lang="fr-FR" sz="1300" b="1" dirty="0"/>
              <a:t>Une accessibilité inégalée</a:t>
            </a:r>
          </a:p>
          <a:p>
            <a:pPr>
              <a:lnSpc>
                <a:spcPts val="1300"/>
              </a:lnSpc>
            </a:pPr>
            <a:r>
              <a:rPr lang="fr-FR" sz="1300" dirty="0"/>
              <a:t>Permet une adoption rapide avec des capacités d’échanges qui offrent un moyen facile de démarrer une formation, s’y joindre et collaborer, peu importe l’appareil. Il faut cependant s’assurer que chaque participant dispose d’un ordinateur avec caméra et son et d’une bonne connexion.</a:t>
            </a:r>
          </a:p>
          <a:p>
            <a:pPr>
              <a:lnSpc>
                <a:spcPts val="1300"/>
              </a:lnSpc>
            </a:pPr>
            <a:endParaRPr lang="fr-FR" sz="1300" dirty="0"/>
          </a:p>
          <a:p>
            <a:pPr>
              <a:lnSpc>
                <a:spcPts val="1300"/>
              </a:lnSpc>
            </a:pPr>
            <a:r>
              <a:rPr lang="fr-FR" sz="1300" b="1" dirty="0"/>
              <a:t>Rejoignez Teams partout dans le monde, </a:t>
            </a:r>
            <a:r>
              <a:rPr lang="fr-FR" sz="1300" dirty="0"/>
              <a:t>depuis n’importe quel appareil, les formations Teams se synchronisent avec votre système de calendrier et offrent une visioconférence d’entreprise simplifiée de votre ordinateur de bureau à votre appareil mobile.</a:t>
            </a:r>
          </a:p>
          <a:p>
            <a:pPr>
              <a:lnSpc>
                <a:spcPts val="1300"/>
              </a:lnSpc>
            </a:pPr>
            <a:endParaRPr lang="fr-FR" sz="1300" dirty="0"/>
          </a:p>
          <a:p>
            <a:pPr>
              <a:lnSpc>
                <a:spcPts val="1300"/>
              </a:lnSpc>
            </a:pPr>
            <a:r>
              <a:rPr lang="fr-FR" sz="1300" b="1" dirty="0"/>
              <a:t>Une vidéo qui convient à tous les besoins </a:t>
            </a:r>
            <a:r>
              <a:rPr lang="fr-FR" sz="1300" dirty="0"/>
              <a:t>Permet la communication interne et externe, les réunions et formations de tout le monde et ce, sur une seule et unique plateforme de communication</a:t>
            </a:r>
          </a:p>
        </p:txBody>
      </p:sp>
      <p:pic>
        <p:nvPicPr>
          <p:cNvPr id="12" name="Picture 2" descr="Télécharger Zoom - Video, Internet, Communication - Les Numériques">
            <a:extLst>
              <a:ext uri="{FF2B5EF4-FFF2-40B4-BE49-F238E27FC236}">
                <a16:creationId xmlns:a16="http://schemas.microsoft.com/office/drawing/2014/main" id="{A717DDBF-5F24-3F62-BC67-79F70657B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128" y="1901153"/>
            <a:ext cx="2410804" cy="1464898"/>
          </a:xfrm>
          <a:prstGeom prst="rect">
            <a:avLst/>
          </a:prstGeom>
          <a:noFill/>
          <a:extLst>
            <a:ext uri="{909E8E84-426E-40DD-AFC4-6F175D3DCCD1}">
              <a14:hiddenFill xmlns:a14="http://schemas.microsoft.com/office/drawing/2010/main">
                <a:solidFill>
                  <a:srgbClr val="FFFFFF"/>
                </a:solidFill>
              </a14:hiddenFill>
            </a:ext>
          </a:extLst>
        </p:spPr>
      </p:pic>
      <p:sp>
        <p:nvSpPr>
          <p:cNvPr id="14" name="ZoneTexte 13">
            <a:extLst>
              <a:ext uri="{FF2B5EF4-FFF2-40B4-BE49-F238E27FC236}">
                <a16:creationId xmlns:a16="http://schemas.microsoft.com/office/drawing/2014/main" id="{A8CD10F6-6189-46CE-A832-8121535C9F74}"/>
              </a:ext>
            </a:extLst>
          </p:cNvPr>
          <p:cNvSpPr txBox="1"/>
          <p:nvPr/>
        </p:nvSpPr>
        <p:spPr>
          <a:xfrm>
            <a:off x="3221279" y="5866870"/>
            <a:ext cx="3553403" cy="4031873"/>
          </a:xfrm>
          <a:prstGeom prst="rect">
            <a:avLst/>
          </a:prstGeom>
          <a:noFill/>
        </p:spPr>
        <p:txBody>
          <a:bodyPr wrap="square">
            <a:spAutoFit/>
          </a:bodyPr>
          <a:lstStyle/>
          <a:p>
            <a:pPr algn="l"/>
            <a:br>
              <a:rPr lang="fr-FR" b="1" i="0" dirty="0">
                <a:solidFill>
                  <a:srgbClr val="1F006E"/>
                </a:solidFill>
                <a:effectLst/>
                <a:latin typeface="Open Sans"/>
              </a:rPr>
            </a:br>
            <a:r>
              <a:rPr lang="fr-FR" sz="1400" b="1" i="0" dirty="0">
                <a:solidFill>
                  <a:srgbClr val="1F006E"/>
                </a:solidFill>
                <a:effectLst/>
              </a:rPr>
              <a:t>Activités ludiques et interactives</a:t>
            </a:r>
            <a:br>
              <a:rPr lang="fr-FR" sz="1400" b="0" i="0" dirty="0">
                <a:solidFill>
                  <a:srgbClr val="928AA4"/>
                </a:solidFill>
                <a:effectLst/>
              </a:rPr>
            </a:br>
            <a:r>
              <a:rPr lang="fr-FR" sz="1400" b="0" i="0" dirty="0">
                <a:solidFill>
                  <a:srgbClr val="928AA4"/>
                </a:solidFill>
                <a:effectLst/>
              </a:rPr>
              <a:t>L’outil </a:t>
            </a:r>
            <a:r>
              <a:rPr lang="fr-FR" sz="1400" b="0" i="0" dirty="0" err="1">
                <a:solidFill>
                  <a:srgbClr val="928AA4"/>
                </a:solidFill>
                <a:effectLst/>
              </a:rPr>
              <a:t>Beekast</a:t>
            </a:r>
            <a:r>
              <a:rPr lang="fr-FR" sz="1400" b="0" i="0" dirty="0">
                <a:solidFill>
                  <a:srgbClr val="928AA4"/>
                </a:solidFill>
                <a:effectLst/>
              </a:rPr>
              <a:t> est une plateforme collaborative pour réaliser des formations interactives avec plus de 20 animations possibles mixant support Powerpoint, vid</a:t>
            </a:r>
            <a:r>
              <a:rPr lang="fr-FR" sz="1400" dirty="0">
                <a:solidFill>
                  <a:srgbClr val="928AA4"/>
                </a:solidFill>
              </a:rPr>
              <a:t>éos, jeux, visuels animés.</a:t>
            </a:r>
          </a:p>
          <a:p>
            <a:pPr algn="l"/>
            <a:endParaRPr lang="fr-FR" sz="1400" b="0" i="0" dirty="0">
              <a:solidFill>
                <a:srgbClr val="928AA4"/>
              </a:solidFill>
              <a:effectLst/>
            </a:endParaRPr>
          </a:p>
          <a:p>
            <a:pPr algn="l"/>
            <a:r>
              <a:rPr lang="fr-FR" sz="1400" b="1" i="0" dirty="0">
                <a:solidFill>
                  <a:srgbClr val="1F006E"/>
                </a:solidFill>
                <a:effectLst/>
              </a:rPr>
              <a:t>Utilisation avec le formateur</a:t>
            </a:r>
          </a:p>
          <a:p>
            <a:pPr algn="l"/>
            <a:r>
              <a:rPr lang="fr-FR" sz="1400" b="0" i="0" dirty="0">
                <a:solidFill>
                  <a:srgbClr val="928AA4"/>
                </a:solidFill>
                <a:effectLst/>
              </a:rPr>
              <a:t>Quelques jours avant la formation, un lien </a:t>
            </a:r>
            <a:r>
              <a:rPr lang="fr-FR" sz="1400" b="0" i="0" dirty="0" err="1">
                <a:solidFill>
                  <a:srgbClr val="928AA4"/>
                </a:solidFill>
                <a:effectLst/>
              </a:rPr>
              <a:t>Beeka</a:t>
            </a:r>
            <a:r>
              <a:rPr lang="fr-FR" sz="1400" dirty="0" err="1">
                <a:solidFill>
                  <a:srgbClr val="928AA4"/>
                </a:solidFill>
              </a:rPr>
              <a:t>st</a:t>
            </a:r>
            <a:r>
              <a:rPr lang="fr-FR" sz="1400" dirty="0">
                <a:solidFill>
                  <a:srgbClr val="928AA4"/>
                </a:solidFill>
              </a:rPr>
              <a:t> est envoyé à chaque participant lui permettant de se connecter facilement.</a:t>
            </a:r>
          </a:p>
          <a:p>
            <a:pPr algn="l">
              <a:buFont typeface="Arial" panose="020B0604020202020204" pitchFamily="34" charset="0"/>
              <a:buChar char="•"/>
            </a:pPr>
            <a:endParaRPr lang="fr-FR" sz="1400" b="0" i="0" dirty="0">
              <a:solidFill>
                <a:srgbClr val="928AA4"/>
              </a:solidFill>
              <a:effectLst/>
            </a:endParaRPr>
          </a:p>
          <a:p>
            <a:pPr algn="l"/>
            <a:r>
              <a:rPr lang="fr-FR" sz="1400" b="1" i="0" dirty="0">
                <a:solidFill>
                  <a:srgbClr val="1F006E"/>
                </a:solidFill>
                <a:effectLst/>
              </a:rPr>
              <a:t>Personnalisation</a:t>
            </a:r>
            <a:br>
              <a:rPr lang="fr-FR" sz="1400" b="0" i="0" dirty="0">
                <a:solidFill>
                  <a:srgbClr val="928AA4"/>
                </a:solidFill>
                <a:effectLst/>
              </a:rPr>
            </a:br>
            <a:r>
              <a:rPr lang="fr-FR" sz="1400" b="0" i="0" dirty="0">
                <a:solidFill>
                  <a:srgbClr val="928AA4"/>
                </a:solidFill>
                <a:effectLst/>
              </a:rPr>
              <a:t>Nous personnalisons nos formations à votre image avec votre logo et vos couleurs.</a:t>
            </a:r>
          </a:p>
          <a:p>
            <a:br>
              <a:rPr lang="fr-FR" sz="1400" b="1" i="0" u="none" strike="noStrike" cap="all" dirty="0">
                <a:solidFill>
                  <a:srgbClr val="F39322"/>
                </a:solidFill>
                <a:effectLst/>
                <a:hlinkClick r:id="rId4"/>
              </a:rPr>
            </a:br>
            <a:endParaRPr lang="fr-FR" sz="1400" dirty="0"/>
          </a:p>
        </p:txBody>
      </p:sp>
      <p:pic>
        <p:nvPicPr>
          <p:cNvPr id="15" name="Picture 2" descr="Beekast, l'interactivité au bout du smartphone - Sydologie">
            <a:extLst>
              <a:ext uri="{FF2B5EF4-FFF2-40B4-BE49-F238E27FC236}">
                <a16:creationId xmlns:a16="http://schemas.microsoft.com/office/drawing/2014/main" id="{2BCF4BFB-A461-30B2-632F-5C586A81E0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808" y="8087733"/>
            <a:ext cx="2884811" cy="12763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BEEKAST | Le Challenge Hacktion Innocherche">
            <a:extLst>
              <a:ext uri="{FF2B5EF4-FFF2-40B4-BE49-F238E27FC236}">
                <a16:creationId xmlns:a16="http://schemas.microsoft.com/office/drawing/2014/main" id="{3A05EF9C-27B1-B34D-628C-CCEBF13DEEC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0667" y="5520040"/>
            <a:ext cx="1765521" cy="465676"/>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Connecteur droit 17">
            <a:extLst>
              <a:ext uri="{FF2B5EF4-FFF2-40B4-BE49-F238E27FC236}">
                <a16:creationId xmlns:a16="http://schemas.microsoft.com/office/drawing/2014/main" id="{3C75E6C9-2117-1367-B733-3A42032AEE62}"/>
              </a:ext>
            </a:extLst>
          </p:cNvPr>
          <p:cNvCxnSpPr>
            <a:cxnSpLocks/>
          </p:cNvCxnSpPr>
          <p:nvPr/>
        </p:nvCxnSpPr>
        <p:spPr>
          <a:xfrm>
            <a:off x="1722379" y="5744887"/>
            <a:ext cx="577289"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8031687F-67F4-7759-65C8-7BD2415312FB}"/>
              </a:ext>
            </a:extLst>
          </p:cNvPr>
          <p:cNvCxnSpPr>
            <a:cxnSpLocks/>
          </p:cNvCxnSpPr>
          <p:nvPr/>
        </p:nvCxnSpPr>
        <p:spPr>
          <a:xfrm>
            <a:off x="4367187" y="5757536"/>
            <a:ext cx="594490"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CDCFFDA4-7354-74F7-1D2C-CC07D9BE8386}"/>
              </a:ext>
            </a:extLst>
          </p:cNvPr>
          <p:cNvCxnSpPr>
            <a:cxnSpLocks/>
          </p:cNvCxnSpPr>
          <p:nvPr/>
        </p:nvCxnSpPr>
        <p:spPr>
          <a:xfrm>
            <a:off x="589518" y="375481"/>
            <a:ext cx="0" cy="52439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3681E1E3-1F14-D0C4-F951-18AA2744C270}"/>
              </a:ext>
            </a:extLst>
          </p:cNvPr>
          <p:cNvCxnSpPr>
            <a:cxnSpLocks/>
          </p:cNvCxnSpPr>
          <p:nvPr/>
        </p:nvCxnSpPr>
        <p:spPr>
          <a:xfrm>
            <a:off x="6230812" y="375481"/>
            <a:ext cx="0" cy="52439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Image 1">
            <a:extLst>
              <a:ext uri="{FF2B5EF4-FFF2-40B4-BE49-F238E27FC236}">
                <a16:creationId xmlns:a16="http://schemas.microsoft.com/office/drawing/2014/main" id="{9937E8EE-2817-110B-DED9-EDD83AAC91CA}"/>
              </a:ext>
            </a:extLst>
          </p:cNvPr>
          <p:cNvPicPr>
            <a:picLocks noChangeAspect="1"/>
          </p:cNvPicPr>
          <p:nvPr/>
        </p:nvPicPr>
        <p:blipFill>
          <a:blip r:embed="rId7"/>
          <a:stretch>
            <a:fillRect/>
          </a:stretch>
        </p:blipFill>
        <p:spPr>
          <a:xfrm>
            <a:off x="259251" y="9526836"/>
            <a:ext cx="596888" cy="338306"/>
          </a:xfrm>
          <a:prstGeom prst="rect">
            <a:avLst/>
          </a:prstGeom>
        </p:spPr>
      </p:pic>
      <p:pic>
        <p:nvPicPr>
          <p:cNvPr id="1028" name="Picture 4" descr="Microsoft Teams Logo - Télécharger PNG et vecteur">
            <a:extLst>
              <a:ext uri="{FF2B5EF4-FFF2-40B4-BE49-F238E27FC236}">
                <a16:creationId xmlns:a16="http://schemas.microsoft.com/office/drawing/2014/main" id="{1D9417E6-DAD9-0BCB-1238-D3B5B18542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3525" y="934757"/>
            <a:ext cx="812758" cy="81275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icrosoft Teams et Asana • Asana">
            <a:extLst>
              <a:ext uri="{FF2B5EF4-FFF2-40B4-BE49-F238E27FC236}">
                <a16:creationId xmlns:a16="http://schemas.microsoft.com/office/drawing/2014/main" id="{3598A4FB-297E-5C00-60EC-92A6AC488F9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7060" y="3548393"/>
            <a:ext cx="2511203" cy="1584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11595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TotalTime>
  <Words>1968</Words>
  <Application>Microsoft Office PowerPoint</Application>
  <PresentationFormat>Format A4 (210 x 297 mm)</PresentationFormat>
  <Paragraphs>185</Paragraphs>
  <Slides>8</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8</vt:i4>
      </vt:variant>
    </vt:vector>
  </HeadingPairs>
  <TitlesOfParts>
    <vt:vector size="18" baseType="lpstr">
      <vt:lpstr>Arial</vt:lpstr>
      <vt:lpstr>Calibri</vt:lpstr>
      <vt:lpstr>Calibri Light</vt:lpstr>
      <vt:lpstr>Garamond</vt:lpstr>
      <vt:lpstr>Modern Love</vt:lpstr>
      <vt:lpstr>Open Sans</vt:lpstr>
      <vt:lpstr>regular</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jean-pierre coulmon</dc:creator>
  <cp:lastModifiedBy>Jean-Pierre Coulmon</cp:lastModifiedBy>
  <cp:revision>60</cp:revision>
  <dcterms:created xsi:type="dcterms:W3CDTF">2020-04-27T12:04:49Z</dcterms:created>
  <dcterms:modified xsi:type="dcterms:W3CDTF">2024-11-03T16:00:40Z</dcterms:modified>
</cp:coreProperties>
</file>